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xlsm" ContentType="application/vnd.ms-excel.sheet.macroEnabled.12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charts/chart1.xml" ContentType="application/vnd.openxmlformats-officedocument.drawingml.chart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notesMasterIdLst>
    <p:notesMasterId r:id="rId51"/>
  </p:notesMasterIdLst>
  <p:handoutMasterIdLst>
    <p:handoutMasterId r:id="rId52"/>
  </p:handoutMasterIdLst>
  <p:sldIdLst>
    <p:sldId id="700" r:id="rId2"/>
    <p:sldId id="1216" r:id="rId3"/>
    <p:sldId id="1700" r:id="rId4"/>
    <p:sldId id="1688" r:id="rId5"/>
    <p:sldId id="1701" r:id="rId6"/>
    <p:sldId id="1502" r:id="rId7"/>
    <p:sldId id="1575" r:id="rId8"/>
    <p:sldId id="1702" r:id="rId9"/>
    <p:sldId id="1628" r:id="rId10"/>
    <p:sldId id="1703" r:id="rId11"/>
    <p:sldId id="1644" r:id="rId12"/>
    <p:sldId id="1704" r:id="rId13"/>
    <p:sldId id="1686" r:id="rId14"/>
    <p:sldId id="1705" r:id="rId15"/>
    <p:sldId id="1645" r:id="rId16"/>
    <p:sldId id="1646" r:id="rId17"/>
    <p:sldId id="1647" r:id="rId18"/>
    <p:sldId id="1648" r:id="rId19"/>
    <p:sldId id="1649" r:id="rId20"/>
    <p:sldId id="1650" r:id="rId21"/>
    <p:sldId id="1651" r:id="rId22"/>
    <p:sldId id="1614" r:id="rId23"/>
    <p:sldId id="1626" r:id="rId24"/>
    <p:sldId id="1615" r:id="rId25"/>
    <p:sldId id="1653" r:id="rId26"/>
    <p:sldId id="1654" r:id="rId27"/>
    <p:sldId id="1655" r:id="rId28"/>
    <p:sldId id="1661" r:id="rId29"/>
    <p:sldId id="1684" r:id="rId30"/>
    <p:sldId id="1683" r:id="rId31"/>
    <p:sldId id="1657" r:id="rId32"/>
    <p:sldId id="1658" r:id="rId33"/>
    <p:sldId id="1659" r:id="rId34"/>
    <p:sldId id="1660" r:id="rId35"/>
    <p:sldId id="1663" r:id="rId36"/>
    <p:sldId id="1665" r:id="rId37"/>
    <p:sldId id="1666" r:id="rId38"/>
    <p:sldId id="1685" r:id="rId39"/>
    <p:sldId id="1668" r:id="rId40"/>
    <p:sldId id="1712" r:id="rId41"/>
    <p:sldId id="1713" r:id="rId42"/>
    <p:sldId id="1707" r:id="rId43"/>
    <p:sldId id="1675" r:id="rId44"/>
    <p:sldId id="1708" r:id="rId45"/>
    <p:sldId id="1689" r:id="rId46"/>
    <p:sldId id="1678" r:id="rId47"/>
    <p:sldId id="1709" r:id="rId48"/>
    <p:sldId id="1680" r:id="rId49"/>
    <p:sldId id="1681" r:id="rId50"/>
  </p:sldIdLst>
  <p:sldSz cx="9144000" cy="6858000" type="screen4x3"/>
  <p:notesSz cx="6797675" cy="9926638"/>
  <p:custDataLst>
    <p:tags r:id="rId5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10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20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31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41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5516" algn="l" defTabSz="914206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2618" algn="l" defTabSz="914206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199722" algn="l" defTabSz="914206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6825" algn="l" defTabSz="914206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na Khelifi" initials="SK" lastIdx="1" clrIdx="0"/>
  <p:cmAuthor id="1" name="saber" initials="s" lastIdx="0" clrIdx="1"/>
  <p:cmAuthor id="2" name="BS.monia" initials="B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4CE76"/>
    <a:srgbClr val="E9C2C1"/>
    <a:srgbClr val="FAD1D5"/>
    <a:srgbClr val="E7F2FC"/>
    <a:srgbClr val="B51341"/>
    <a:srgbClr val="980F39"/>
    <a:srgbClr val="F4AD20"/>
    <a:srgbClr val="92D050"/>
    <a:srgbClr val="BE4B48"/>
    <a:srgbClr val="E51B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E171933-4619-4E11-9A3F-F7608DF75F80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86380" autoAdjust="0"/>
  </p:normalViewPr>
  <p:slideViewPr>
    <p:cSldViewPr snapToGrid="0">
      <p:cViewPr varScale="1">
        <p:scale>
          <a:sx n="113" d="100"/>
          <a:sy n="113" d="100"/>
        </p:scale>
        <p:origin x="1500" y="96"/>
      </p:cViewPr>
      <p:guideLst>
        <p:guide orient="horz" pos="2160"/>
        <p:guide pos="318"/>
      </p:guideLst>
    </p:cSldViewPr>
  </p:slideViewPr>
  <p:outlineViewPr>
    <p:cViewPr>
      <p:scale>
        <a:sx n="33" d="100"/>
        <a:sy n="33" d="100"/>
      </p:scale>
      <p:origin x="246" y="1335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698"/>
    </p:cViewPr>
  </p:sorterViewPr>
  <p:notesViewPr>
    <p:cSldViewPr snapToGrid="0">
      <p:cViewPr varScale="1">
        <p:scale>
          <a:sx n="48" d="100"/>
          <a:sy n="48" d="100"/>
        </p:scale>
        <p:origin x="-2988" y="-10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gs" Target="tags/tag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_prenant_en_charge_les_macros1.xlsm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.Atef.MDCIPASTEUR\Desktop\Traduction\Delegation_v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344827586206913E-2"/>
          <c:y val="8.8235294117647231E-2"/>
          <c:w val="0.5344827586206895"/>
          <c:h val="0.8676470588235316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 w="12556">
              <a:solidFill>
                <a:srgbClr val="CCFFFF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 w="25111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 w="25111">
                <a:noFill/>
              </a:ln>
            </c:spPr>
          </c:dPt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General</c:formatCode>
                <c:ptCount val="1"/>
                <c:pt idx="0">
                  <c:v>28.600000000003249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73630560"/>
        <c:axId val="170723784"/>
      </c:barChart>
      <c:catAx>
        <c:axId val="173630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2556">
            <a:solidFill>
              <a:srgbClr val="000000"/>
            </a:solidFill>
            <a:prstDash val="solid"/>
          </a:ln>
        </c:spPr>
        <c:crossAx val="17072378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70723784"/>
        <c:scaling>
          <c:orientation val="minMax"/>
          <c:max val="28.6"/>
          <c:min val="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9417">
            <a:noFill/>
          </a:ln>
        </c:spPr>
        <c:crossAx val="173630560"/>
        <c:crosses val="autoZero"/>
        <c:crossBetween val="between"/>
      </c:valAx>
      <c:spPr>
        <a:noFill/>
        <a:ln w="2511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86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Tranche 1</c:v>
                </c:pt>
              </c:strCache>
            </c:strRef>
          </c:tx>
          <c:spPr>
            <a:ln>
              <a:noFill/>
            </a:ln>
            <a:effectLst/>
          </c:spPr>
          <c:explosion val="10"/>
          <c:dPt>
            <c:idx val="0"/>
            <c:bubble3D val="0"/>
            <c:explosion val="0"/>
            <c:spPr>
              <a:solidFill>
                <a:srgbClr val="F4AD20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</c:dPt>
          <c:cat>
            <c:strRef>
              <c:f>Feuil1!$A$2:$A$3</c:f>
              <c:strCache>
                <c:ptCount val="2"/>
                <c:pt idx="0">
                  <c:v>débloquée</c:v>
                </c:pt>
                <c:pt idx="1">
                  <c:v>restant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33.333333333333343</c:v>
                </c:pt>
                <c:pt idx="1">
                  <c:v>66.666666666666657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Feuil1!$B$7</c:f>
              <c:strCache>
                <c:ptCount val="1"/>
                <c:pt idx="0">
                  <c:v>Tranche 2</c:v>
                </c:pt>
              </c:strCache>
            </c:strRef>
          </c:tx>
          <c:spPr>
            <a:ln>
              <a:noFill/>
            </a:ln>
            <a:effectLst/>
          </c:spPr>
          <c:explosion val="17"/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</c:dPt>
          <c:cat>
            <c:strRef>
              <c:f>Feuil1!$A$8:$A$9</c:f>
              <c:strCache>
                <c:ptCount val="2"/>
                <c:pt idx="0">
                  <c:v>débloquée</c:v>
                </c:pt>
                <c:pt idx="1">
                  <c:v>restant</c:v>
                </c:pt>
              </c:strCache>
            </c:strRef>
          </c:cat>
          <c:val>
            <c:numRef>
              <c:f>Feuil1!$B$8:$B$9</c:f>
              <c:numCache>
                <c:formatCode>General</c:formatCode>
                <c:ptCount val="2"/>
                <c:pt idx="0">
                  <c:v>67</c:v>
                </c:pt>
                <c:pt idx="1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Tranche 1</c:v>
                </c:pt>
              </c:strCache>
            </c:strRef>
          </c:tx>
          <c:spPr>
            <a:ln>
              <a:noFill/>
            </a:ln>
            <a:effectLst/>
          </c:spPr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</c:dPt>
          <c:cat>
            <c:strRef>
              <c:f>Feuil1!$A$2:$A$3</c:f>
              <c:strCache>
                <c:ptCount val="2"/>
                <c:pt idx="0">
                  <c:v>débloquée</c:v>
                </c:pt>
                <c:pt idx="1">
                  <c:v>restant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Tranche 1</c:v>
                </c:pt>
              </c:strCache>
            </c:strRef>
          </c:tx>
          <c:spPr>
            <a:ln>
              <a:noFill/>
            </a:ln>
            <a:effectLst/>
          </c:spPr>
          <c:explosion val="2"/>
          <c:dPt>
            <c:idx val="0"/>
            <c:bubble3D val="0"/>
            <c:spPr>
              <a:solidFill>
                <a:srgbClr val="F4AD20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</c:dPt>
          <c:cat>
            <c:strRef>
              <c:f>Feuil1!$A$2:$A$3</c:f>
              <c:strCache>
                <c:ptCount val="2"/>
                <c:pt idx="0">
                  <c:v>débloquée</c:v>
                </c:pt>
                <c:pt idx="1">
                  <c:v>restant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268798966068273"/>
          <c:y val="2.9728007789348893E-2"/>
          <c:w val="0.57074498494036197"/>
          <c:h val="0.94054398442130149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005828"/>
              </a:solidFill>
            </c:spPr>
          </c:dPt>
          <c:dPt>
            <c:idx val="17"/>
            <c:invertIfNegative val="0"/>
            <c:bubble3D val="0"/>
            <c:spPr>
              <a:solidFill>
                <a:srgbClr val="005828"/>
              </a:solidFill>
            </c:spPr>
          </c:dPt>
          <c:dPt>
            <c:idx val="18"/>
            <c:invertIfNegative val="0"/>
            <c:bubble3D val="0"/>
            <c:spPr>
              <a:solidFill>
                <a:srgbClr val="005828"/>
              </a:solidFill>
            </c:spPr>
          </c:dPt>
          <c:dPt>
            <c:idx val="19"/>
            <c:invertIfNegative val="0"/>
            <c:bubble3D val="0"/>
            <c:spPr>
              <a:solidFill>
                <a:srgbClr val="005828"/>
              </a:solidFill>
            </c:spPr>
          </c:dPt>
          <c:dPt>
            <c:idx val="20"/>
            <c:invertIfNegative val="0"/>
            <c:bubble3D val="0"/>
            <c:spPr>
              <a:solidFill>
                <a:srgbClr val="005828"/>
              </a:solidFill>
            </c:spPr>
          </c:dPt>
          <c:dPt>
            <c:idx val="21"/>
            <c:invertIfNegative val="0"/>
            <c:bubble3D val="0"/>
            <c:spPr>
              <a:solidFill>
                <a:srgbClr val="005828"/>
              </a:solidFill>
            </c:spPr>
          </c:dPt>
          <c:dPt>
            <c:idx val="22"/>
            <c:invertIfNegative val="0"/>
            <c:bubble3D val="0"/>
            <c:spPr>
              <a:solidFill>
                <a:srgbClr val="005828"/>
              </a:solidFill>
            </c:spPr>
          </c:dPt>
          <c:dPt>
            <c:idx val="23"/>
            <c:invertIfNegative val="0"/>
            <c:bubble3D val="0"/>
            <c:spPr>
              <a:solidFill>
                <a:srgbClr val="005828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0">
                    <a:latin typeface="Century Gothic"/>
                    <a:cs typeface="Century Gothic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'groupe 8'!$AC$3:$AC$26</c:f>
              <c:strCache>
                <c:ptCount val="24"/>
                <c:pt idx="0">
                  <c:v>Tunis</c:v>
                </c:pt>
                <c:pt idx="1">
                  <c:v>Ariana</c:v>
                </c:pt>
                <c:pt idx="2">
                  <c:v>Monastir</c:v>
                </c:pt>
                <c:pt idx="3">
                  <c:v>Ben Arous</c:v>
                </c:pt>
                <c:pt idx="4">
                  <c:v>Sousse</c:v>
                </c:pt>
                <c:pt idx="5">
                  <c:v>Nabeul</c:v>
                </c:pt>
                <c:pt idx="6">
                  <c:v>Sfax</c:v>
                </c:pt>
                <c:pt idx="7">
                  <c:v>Manouba</c:v>
                </c:pt>
                <c:pt idx="8">
                  <c:v>Bizerte</c:v>
                </c:pt>
                <c:pt idx="9">
                  <c:v>Tozeur</c:v>
                </c:pt>
                <c:pt idx="10">
                  <c:v>Zaghouan</c:v>
                </c:pt>
                <c:pt idx="11">
                  <c:v>Kebili</c:v>
                </c:pt>
                <c:pt idx="12">
                  <c:v>Gabes</c:v>
                </c:pt>
                <c:pt idx="13">
                  <c:v>Mahdia</c:v>
                </c:pt>
                <c:pt idx="14">
                  <c:v>Medenine</c:v>
                </c:pt>
                <c:pt idx="15">
                  <c:v>Gafsa</c:v>
                </c:pt>
                <c:pt idx="16">
                  <c:v>Béja</c:v>
                </c:pt>
                <c:pt idx="17">
                  <c:v>Tataouine</c:v>
                </c:pt>
                <c:pt idx="18">
                  <c:v>Kef</c:v>
                </c:pt>
                <c:pt idx="19">
                  <c:v>Sidi Bouzid</c:v>
                </c:pt>
                <c:pt idx="20">
                  <c:v>Siliana</c:v>
                </c:pt>
                <c:pt idx="21">
                  <c:v>Kairouan</c:v>
                </c:pt>
                <c:pt idx="22">
                  <c:v>Kasserine</c:v>
                </c:pt>
                <c:pt idx="23">
                  <c:v>Jendouba</c:v>
                </c:pt>
              </c:strCache>
            </c:strRef>
          </c:cat>
          <c:val>
            <c:numRef>
              <c:f>'groupe 8'!$AF$3:$AF$26</c:f>
              <c:numCache>
                <c:formatCode>_ * #,##0.000_)\ _€_ ;_ * \(#,##0.000\)\ _€_ ;_ * "-"??_)\ _€_ ;_ @_ </c:formatCode>
                <c:ptCount val="24"/>
                <c:pt idx="0">
                  <c:v>0.76200000000000645</c:v>
                </c:pt>
                <c:pt idx="1">
                  <c:v>0.75100000000000633</c:v>
                </c:pt>
                <c:pt idx="2">
                  <c:v>0.73000000000000165</c:v>
                </c:pt>
                <c:pt idx="3">
                  <c:v>0.71400000000000163</c:v>
                </c:pt>
                <c:pt idx="4">
                  <c:v>0.67000000000000781</c:v>
                </c:pt>
                <c:pt idx="5">
                  <c:v>0.61500000000000465</c:v>
                </c:pt>
                <c:pt idx="6">
                  <c:v>0.60300000000000165</c:v>
                </c:pt>
                <c:pt idx="7">
                  <c:v>0.56700000000000061</c:v>
                </c:pt>
                <c:pt idx="8">
                  <c:v>0.54100000000000004</c:v>
                </c:pt>
                <c:pt idx="9">
                  <c:v>0.49500000000000038</c:v>
                </c:pt>
                <c:pt idx="10">
                  <c:v>0.48300000000000032</c:v>
                </c:pt>
                <c:pt idx="11">
                  <c:v>0.44500000000000001</c:v>
                </c:pt>
                <c:pt idx="12">
                  <c:v>0.42600000000000032</c:v>
                </c:pt>
                <c:pt idx="13">
                  <c:v>0.40200000000000002</c:v>
                </c:pt>
                <c:pt idx="14">
                  <c:v>0.39700000000000391</c:v>
                </c:pt>
                <c:pt idx="15">
                  <c:v>0.38800000000000373</c:v>
                </c:pt>
                <c:pt idx="16">
                  <c:v>0.35400000000000031</c:v>
                </c:pt>
                <c:pt idx="17">
                  <c:v>0.30100000000000032</c:v>
                </c:pt>
                <c:pt idx="18">
                  <c:v>0.28400000000000031</c:v>
                </c:pt>
                <c:pt idx="19">
                  <c:v>0.27100000000000002</c:v>
                </c:pt>
                <c:pt idx="20">
                  <c:v>0.26200000000000001</c:v>
                </c:pt>
                <c:pt idx="21">
                  <c:v>0.25</c:v>
                </c:pt>
                <c:pt idx="22">
                  <c:v>0.23400000000000001</c:v>
                </c:pt>
                <c:pt idx="23">
                  <c:v>0.23100000000000001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655624"/>
        <c:axId val="109656408"/>
      </c:barChart>
      <c:catAx>
        <c:axId val="10965562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0">
                <a:latin typeface="Century Gothic"/>
                <a:cs typeface="Century Gothic"/>
              </a:defRPr>
            </a:pPr>
            <a:endParaRPr lang="fr-FR"/>
          </a:p>
        </c:txPr>
        <c:crossAx val="109656408"/>
        <c:crosses val="autoZero"/>
        <c:auto val="1"/>
        <c:lblAlgn val="ctr"/>
        <c:lblOffset val="100"/>
        <c:noMultiLvlLbl val="0"/>
      </c:catAx>
      <c:valAx>
        <c:axId val="109656408"/>
        <c:scaling>
          <c:orientation val="minMax"/>
        </c:scaling>
        <c:delete val="1"/>
        <c:axPos val="b"/>
        <c:numFmt formatCode="_ * #,##0.000_)\ _€_ ;_ * \(#,##0.000\)\ _€_ ;_ * &quot;-&quot;??_)\ _€_ ;_ @_ " sourceLinked="1"/>
        <c:majorTickMark val="out"/>
        <c:minorTickMark val="none"/>
        <c:tickLblPos val="none"/>
        <c:crossAx val="109655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275" cy="496672"/>
          </a:xfrm>
          <a:prstGeom prst="rect">
            <a:avLst/>
          </a:prstGeom>
        </p:spPr>
        <p:txBody>
          <a:bodyPr vert="horz" lIns="93268" tIns="46634" rIns="93268" bIns="4663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62" y="1"/>
            <a:ext cx="2946275" cy="496672"/>
          </a:xfrm>
          <a:prstGeom prst="rect">
            <a:avLst/>
          </a:prstGeom>
        </p:spPr>
        <p:txBody>
          <a:bodyPr vert="horz" lIns="93268" tIns="46634" rIns="93268" bIns="4663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2F60121-709E-4861-9B2C-55FC0464F5ED}" type="datetimeFigureOut">
              <a:rPr lang="en-US"/>
              <a:pPr>
                <a:defRPr/>
              </a:pPr>
              <a:t>4/19/2017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274"/>
            <a:ext cx="2946275" cy="496672"/>
          </a:xfrm>
          <a:prstGeom prst="rect">
            <a:avLst/>
          </a:prstGeom>
        </p:spPr>
        <p:txBody>
          <a:bodyPr vert="horz" lIns="93268" tIns="46634" rIns="93268" bIns="4663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62" y="9428274"/>
            <a:ext cx="2946275" cy="496672"/>
          </a:xfrm>
          <a:prstGeom prst="rect">
            <a:avLst/>
          </a:prstGeom>
        </p:spPr>
        <p:txBody>
          <a:bodyPr vert="horz" lIns="93268" tIns="46634" rIns="93268" bIns="4663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8F78808-7A84-458B-9033-656B1FB726C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379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275" cy="496672"/>
          </a:xfrm>
          <a:prstGeom prst="rect">
            <a:avLst/>
          </a:prstGeom>
        </p:spPr>
        <p:txBody>
          <a:bodyPr vert="horz" lIns="93268" tIns="46634" rIns="93268" bIns="4663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62" y="1"/>
            <a:ext cx="2946275" cy="496672"/>
          </a:xfrm>
          <a:prstGeom prst="rect">
            <a:avLst/>
          </a:prstGeom>
        </p:spPr>
        <p:txBody>
          <a:bodyPr vert="horz" lIns="93268" tIns="46634" rIns="93268" bIns="4663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F3F4B30-80F6-460A-B83E-40B078715788}" type="datetimeFigureOut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68" tIns="46634" rIns="93268" bIns="4663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84" y="4715832"/>
            <a:ext cx="5436908" cy="4466649"/>
          </a:xfrm>
          <a:prstGeom prst="rect">
            <a:avLst/>
          </a:prstGeom>
        </p:spPr>
        <p:txBody>
          <a:bodyPr vert="horz" lIns="93268" tIns="46634" rIns="93268" bIns="4663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274"/>
            <a:ext cx="2946275" cy="496672"/>
          </a:xfrm>
          <a:prstGeom prst="rect">
            <a:avLst/>
          </a:prstGeom>
        </p:spPr>
        <p:txBody>
          <a:bodyPr vert="horz" lIns="93268" tIns="46634" rIns="93268" bIns="4663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62" y="9428274"/>
            <a:ext cx="2946275" cy="496672"/>
          </a:xfrm>
          <a:prstGeom prst="rect">
            <a:avLst/>
          </a:prstGeom>
        </p:spPr>
        <p:txBody>
          <a:bodyPr vert="horz" lIns="93268" tIns="46634" rIns="93268" bIns="4663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53EB1C0-09CF-4559-84C2-387041BF751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58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0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0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1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1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16" algn="l" defTabSz="9142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18" algn="l" defTabSz="9142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22" algn="l" defTabSz="9142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25" algn="l" defTabSz="9142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55AB21-1DC1-4853-B652-2C63B5DED614}" type="slidenum">
              <a:rPr lang="en-GB" altLang="ja-JP" smtClean="0">
                <a:solidFill>
                  <a:srgbClr val="000000"/>
                </a:solidFill>
              </a:rPr>
              <a:pPr/>
              <a:t>1</a:t>
            </a:fld>
            <a:endParaRPr lang="en-GB" altLang="ja-JP" dirty="0" smtClean="0">
              <a:solidFill>
                <a:srgbClr val="000000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69938"/>
            <a:ext cx="4986338" cy="37417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192" y="4721325"/>
            <a:ext cx="5019297" cy="4511380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3899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752475" y="498475"/>
            <a:ext cx="5292725" cy="3970338"/>
          </a:xfrm>
        </p:spPr>
      </p:sp>
      <p:sp>
        <p:nvSpPr>
          <p:cNvPr id="7" name="Notes Placeholder 6"/>
          <p:cNvSpPr>
            <a:spLocks noGrp="1"/>
          </p:cNvSpPr>
          <p:nvPr>
            <p:ph type="body" idx="1"/>
          </p:nvPr>
        </p:nvSpPr>
        <p:spPr>
          <a:xfrm>
            <a:off x="757699" y="4797877"/>
            <a:ext cx="5282280" cy="278855"/>
          </a:xfrm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342037" y="9735743"/>
            <a:ext cx="115417" cy="138499"/>
          </a:xfrm>
          <a:prstGeom prst="rect">
            <a:avLst/>
          </a:prstGeom>
        </p:spPr>
        <p:txBody>
          <a:bodyPr vert="horz" wrap="none" lIns="0" tIns="0" rIns="0" bIns="0" rtlCol="0" anchor="t" anchorCtr="1">
            <a:spAutoFit/>
          </a:bodyPr>
          <a:lstStyle>
            <a:lvl1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900" b="0">
                <a:latin typeface="Times New Roman"/>
              </a:defRPr>
            </a:lvl1pPr>
          </a:lstStyle>
          <a:p>
            <a:fld id="{CBA94B75-A2EF-4B75-80AE-3DDFF57A9C52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06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1" y="2747970"/>
            <a:ext cx="6400800" cy="1752600"/>
          </a:xfrm>
        </p:spPr>
        <p:txBody>
          <a:bodyPr vert="horz" lIns="91420" tIns="45711" rIns="91420" bIns="45711" rtlCol="0">
            <a:normAutofit/>
          </a:bodyPr>
          <a:lstStyle>
            <a:lvl1pPr marL="0" indent="0" algn="ctr" defTabSz="914206" rtl="1" eaLnBrk="1" latinLnBrk="0" hangingPunct="1">
              <a:spcBef>
                <a:spcPct val="20000"/>
              </a:spcBef>
              <a:buFont typeface="Arial" pitchFamily="34" charset="0"/>
              <a:buNone/>
              <a:defRPr lang="fr-BE" sz="3200" b="1" kern="1200" dirty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B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1234" y="161925"/>
            <a:ext cx="972000" cy="144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32" y="1714488"/>
            <a:ext cx="9144000" cy="108000"/>
          </a:xfrm>
          <a:prstGeom prst="rect">
            <a:avLst/>
          </a:prstGeom>
          <a:solidFill>
            <a:srgbClr val="E51B2E"/>
          </a:solidFill>
          <a:ln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1" rIns="91420" bIns="45711"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lang="fr-FR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503184" y="5483211"/>
            <a:ext cx="2133600" cy="406353"/>
          </a:xfrm>
          <a:noFill/>
        </p:spPr>
        <p:txBody>
          <a:bodyPr wrap="square" rtlCol="0">
            <a:spAutoFit/>
          </a:bodyPr>
          <a:lstStyle>
            <a:lvl1pPr marL="0" algn="ctr" defTabSz="914206" rtl="1" eaLnBrk="1" latinLnBrk="0" hangingPunct="1">
              <a:defRPr lang="fr-BE" sz="2000" b="1" kern="120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190625" y="464109"/>
            <a:ext cx="7686675" cy="907923"/>
          </a:xfrm>
          <a:prstGeom prst="rect">
            <a:avLst/>
          </a:prstGeom>
        </p:spPr>
        <p:txBody>
          <a:bodyPr wrap="square" lIns="91420" tIns="45711" rIns="91420" bIns="45711" anchor="ctr">
            <a:spAutoFit/>
          </a:bodyPr>
          <a:lstStyle/>
          <a:p>
            <a:pPr marL="0" lvl="2" indent="0" algn="l" defTabSz="18097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1600" b="1" i="1" kern="1200" dirty="0" smtClean="0">
                <a:solidFill>
                  <a:srgbClr val="000000"/>
                </a:solidFill>
                <a:latin typeface="Century Gothic"/>
                <a:ea typeface="+mn-ea"/>
                <a:cs typeface="Century Gothic"/>
              </a:rPr>
              <a:t>République Tunisienne</a:t>
            </a:r>
          </a:p>
          <a:p>
            <a:pPr marL="0" lvl="2" indent="0" algn="l" defTabSz="180975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1600" b="1" i="1" kern="1200" dirty="0" smtClean="0">
                <a:solidFill>
                  <a:srgbClr val="000000"/>
                </a:solidFill>
                <a:latin typeface="Century Gothic"/>
                <a:ea typeface="+mn-ea"/>
                <a:cs typeface="Century Gothic"/>
              </a:rPr>
              <a:t>Ministère du Développement ,</a:t>
            </a:r>
            <a:r>
              <a:rPr lang="fr-FR" sz="1600" b="1" i="1" kern="1200" baseline="0" dirty="0" smtClean="0">
                <a:solidFill>
                  <a:srgbClr val="000000"/>
                </a:solidFill>
                <a:latin typeface="Century Gothic"/>
                <a:ea typeface="+mn-ea"/>
                <a:cs typeface="Century Gothic"/>
              </a:rPr>
              <a:t> de l’Investissement et de la Coopération Internationale </a:t>
            </a:r>
            <a:endParaRPr lang="fr-FR" sz="1600" b="1" i="1" kern="1200" dirty="0">
              <a:solidFill>
                <a:srgbClr val="000000"/>
              </a:solidFill>
              <a:latin typeface="Century Gothic"/>
              <a:ea typeface="+mn-ea"/>
              <a:cs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9"/>
          <p:cNvCxnSpPr/>
          <p:nvPr userDrawn="1"/>
        </p:nvCxnSpPr>
        <p:spPr>
          <a:xfrm>
            <a:off x="130634" y="895468"/>
            <a:ext cx="8763000" cy="0"/>
          </a:xfrm>
          <a:prstGeom prst="line">
            <a:avLst/>
          </a:prstGeom>
          <a:ln w="19050">
            <a:solidFill>
              <a:srgbClr val="E51B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8"/>
          <p:cNvSpPr>
            <a:spLocks noGrp="1"/>
          </p:cNvSpPr>
          <p:nvPr>
            <p:ph type="body" sz="quarter" idx="23"/>
          </p:nvPr>
        </p:nvSpPr>
        <p:spPr>
          <a:xfrm>
            <a:off x="164012" y="176177"/>
            <a:ext cx="8791302" cy="710519"/>
          </a:xfrm>
        </p:spPr>
        <p:txBody>
          <a:bodyPr anchor="ctr" anchorCtr="0">
            <a:normAutofit/>
          </a:bodyPr>
          <a:lstStyle>
            <a:lvl1pPr marL="0" indent="0" algn="r" rtl="1">
              <a:buNone/>
              <a:defRPr lang="en-US" sz="1800" b="0" kern="12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marL="0" marR="0" lvl="0" indent="0" algn="r" defTabSz="914206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0" name="ZoneTexte 9"/>
          <p:cNvSpPr txBox="1"/>
          <p:nvPr userDrawn="1"/>
        </p:nvSpPr>
        <p:spPr>
          <a:xfrm>
            <a:off x="561975" y="6391275"/>
            <a:ext cx="5443040" cy="400091"/>
          </a:xfrm>
          <a:prstGeom prst="rect">
            <a:avLst/>
          </a:prstGeom>
          <a:noFill/>
        </p:spPr>
        <p:txBody>
          <a:bodyPr wrap="square" lIns="91420" tIns="45711" rIns="91420" bIns="4571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République Tunisienne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Ministère du Développement, de l’Investissement et de la Coopération Internationale </a:t>
            </a:r>
            <a:endParaRPr kumimoji="0" lang="fr-BE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0025" y="6370658"/>
            <a:ext cx="363968" cy="487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Espace réservé du numéro de diapositive 5"/>
          <p:cNvSpPr txBox="1">
            <a:spLocks/>
          </p:cNvSpPr>
          <p:nvPr userDrawn="1"/>
        </p:nvSpPr>
        <p:spPr>
          <a:xfrm>
            <a:off x="8670925" y="6492875"/>
            <a:ext cx="473075" cy="365125"/>
          </a:xfrm>
          <a:prstGeom prst="rect">
            <a:avLst/>
          </a:prstGeom>
        </p:spPr>
        <p:txBody>
          <a:bodyPr vert="horz" lIns="91420" tIns="45711" rIns="91420" bIns="45711" rtlCol="0" anchor="ctr"/>
          <a:lstStyle>
            <a:lvl1pPr algn="l">
              <a:defRPr/>
            </a:lvl1pPr>
          </a:lstStyle>
          <a:p>
            <a:pPr marL="0" marR="0" lvl="0" indent="0" algn="ctr" defTabSz="914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668DC-857F-487D-BFFA-8C0CA5037977}" type="slidenum">
              <a:rPr lang="fr-BE" sz="1000" kern="1200" noProof="0" smtClean="0">
                <a:solidFill>
                  <a:srgbClr val="E51B2E"/>
                </a:solidFill>
                <a:latin typeface="Century Gothic"/>
                <a:ea typeface="+mn-ea"/>
                <a:cs typeface="Century Gothic"/>
              </a:rPr>
              <a:pPr marL="0" marR="0" lvl="0" indent="0" algn="ctr" defTabSz="9142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lang="fr-BE" sz="1000" kern="1200" noProof="0" dirty="0">
              <a:solidFill>
                <a:srgbClr val="E51B2E"/>
              </a:solidFill>
              <a:latin typeface="Century Gothic"/>
              <a:ea typeface="+mn-ea"/>
              <a:cs typeface="Century Gothic"/>
            </a:endParaRPr>
          </a:p>
        </p:txBody>
      </p:sp>
      <p:cxnSp>
        <p:nvCxnSpPr>
          <p:cNvPr id="24" name="Connecteur droit 8"/>
          <p:cNvCxnSpPr/>
          <p:nvPr userDrawn="1"/>
        </p:nvCxnSpPr>
        <p:spPr>
          <a:xfrm>
            <a:off x="0" y="6358062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6524"/>
            <a:ext cx="9144000" cy="108000"/>
          </a:xfrm>
          <a:prstGeom prst="rect">
            <a:avLst/>
          </a:prstGeom>
          <a:solidFill>
            <a:srgbClr val="E51B2E"/>
          </a:solidFill>
          <a:ln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1" rIns="91420" bIns="45711"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9"/>
          <p:cNvCxnSpPr/>
          <p:nvPr userDrawn="1"/>
        </p:nvCxnSpPr>
        <p:spPr>
          <a:xfrm>
            <a:off x="130632" y="895468"/>
            <a:ext cx="8763000" cy="0"/>
          </a:xfrm>
          <a:prstGeom prst="line">
            <a:avLst/>
          </a:prstGeom>
          <a:ln w="19050">
            <a:solidFill>
              <a:srgbClr val="E51B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8"/>
          <p:cNvSpPr>
            <a:spLocks noGrp="1"/>
          </p:cNvSpPr>
          <p:nvPr>
            <p:ph type="body" sz="quarter" idx="23"/>
          </p:nvPr>
        </p:nvSpPr>
        <p:spPr>
          <a:xfrm>
            <a:off x="164012" y="176177"/>
            <a:ext cx="8791302" cy="710519"/>
          </a:xfrm>
        </p:spPr>
        <p:txBody>
          <a:bodyPr anchor="ctr" anchorCtr="0">
            <a:normAutofit/>
          </a:bodyPr>
          <a:lstStyle>
            <a:lvl1pPr marL="0" indent="0" algn="r" rtl="1">
              <a:buNone/>
              <a:defRPr lang="en-US" sz="1800" b="1" kern="12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6524"/>
            <a:ext cx="9144000" cy="108000"/>
          </a:xfrm>
          <a:prstGeom prst="rect">
            <a:avLst/>
          </a:prstGeom>
          <a:solidFill>
            <a:srgbClr val="E51B2E"/>
          </a:solidFill>
          <a:ln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ext Placeholder 28"/>
          <p:cNvSpPr>
            <a:spLocks noGrp="1"/>
          </p:cNvSpPr>
          <p:nvPr>
            <p:ph type="body" sz="quarter" idx="24"/>
          </p:nvPr>
        </p:nvSpPr>
        <p:spPr>
          <a:xfrm>
            <a:off x="164011" y="892507"/>
            <a:ext cx="8742921" cy="710519"/>
          </a:xfrm>
        </p:spPr>
        <p:txBody>
          <a:bodyPr anchor="ctr" anchorCtr="0">
            <a:normAutofit/>
          </a:bodyPr>
          <a:lstStyle>
            <a:lvl1pPr marL="0" indent="0" algn="r" rtl="1">
              <a:buNone/>
              <a:defRPr sz="1600" b="1"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ZoneTexte 9"/>
          <p:cNvSpPr txBox="1"/>
          <p:nvPr userDrawn="1"/>
        </p:nvSpPr>
        <p:spPr>
          <a:xfrm>
            <a:off x="561975" y="6391275"/>
            <a:ext cx="5443040" cy="400091"/>
          </a:xfrm>
          <a:prstGeom prst="rect">
            <a:avLst/>
          </a:prstGeom>
          <a:noFill/>
        </p:spPr>
        <p:txBody>
          <a:bodyPr wrap="square" lIns="91420" tIns="45711" rIns="91420" bIns="4571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République Tunisienne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Ministère du Développement, de l’Investissement et de la Coopération Internationale </a:t>
            </a:r>
            <a:endParaRPr kumimoji="0" lang="fr-BE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0025" y="6370658"/>
            <a:ext cx="363968" cy="487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Espace réservé du numéro de diapositive 5"/>
          <p:cNvSpPr txBox="1">
            <a:spLocks/>
          </p:cNvSpPr>
          <p:nvPr userDrawn="1"/>
        </p:nvSpPr>
        <p:spPr>
          <a:xfrm>
            <a:off x="8670925" y="6492875"/>
            <a:ext cx="473075" cy="365125"/>
          </a:xfrm>
          <a:prstGeom prst="rect">
            <a:avLst/>
          </a:prstGeom>
        </p:spPr>
        <p:txBody>
          <a:bodyPr vert="horz" lIns="91420" tIns="45711" rIns="91420" bIns="45711" rtlCol="0" anchor="ctr"/>
          <a:lstStyle>
            <a:lvl1pPr algn="l">
              <a:defRPr/>
            </a:lvl1pPr>
          </a:lstStyle>
          <a:p>
            <a:pPr marL="0" marR="0" lvl="0" indent="0" algn="ctr" defTabSz="914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668DC-857F-487D-BFFA-8C0CA5037977}" type="slidenum">
              <a:rPr lang="fr-BE" sz="1000" kern="1200" noProof="0" smtClean="0">
                <a:solidFill>
                  <a:srgbClr val="E51B2E"/>
                </a:solidFill>
                <a:latin typeface="Century Gothic"/>
                <a:ea typeface="+mn-ea"/>
                <a:cs typeface="Century Gothic"/>
              </a:rPr>
              <a:pPr marL="0" marR="0" lvl="0" indent="0" algn="ctr" defTabSz="9142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lang="fr-BE" sz="1000" kern="1200" noProof="0" dirty="0">
              <a:solidFill>
                <a:srgbClr val="E51B2E"/>
              </a:solidFill>
              <a:latin typeface="Century Gothic"/>
              <a:ea typeface="+mn-ea"/>
              <a:cs typeface="Century Gothic"/>
            </a:endParaRPr>
          </a:p>
        </p:txBody>
      </p:sp>
      <p:cxnSp>
        <p:nvCxnSpPr>
          <p:cNvPr id="17" name="Connecteur droit 8"/>
          <p:cNvCxnSpPr/>
          <p:nvPr userDrawn="1"/>
        </p:nvCxnSpPr>
        <p:spPr>
          <a:xfrm>
            <a:off x="0" y="6358062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9"/>
          <p:cNvCxnSpPr/>
          <p:nvPr userDrawn="1"/>
        </p:nvCxnSpPr>
        <p:spPr>
          <a:xfrm>
            <a:off x="130632" y="895468"/>
            <a:ext cx="8763000" cy="0"/>
          </a:xfrm>
          <a:prstGeom prst="line">
            <a:avLst/>
          </a:prstGeom>
          <a:ln w="19050">
            <a:solidFill>
              <a:srgbClr val="E51B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8"/>
          <p:cNvSpPr>
            <a:spLocks noGrp="1"/>
          </p:cNvSpPr>
          <p:nvPr>
            <p:ph type="body" sz="quarter" idx="23"/>
          </p:nvPr>
        </p:nvSpPr>
        <p:spPr>
          <a:xfrm>
            <a:off x="164012" y="176177"/>
            <a:ext cx="8791302" cy="710519"/>
          </a:xfrm>
        </p:spPr>
        <p:txBody>
          <a:bodyPr anchor="ctr" anchorCtr="0">
            <a:normAutofit/>
          </a:bodyPr>
          <a:lstStyle>
            <a:lvl1pPr marL="0" indent="0" algn="r" rtl="1">
              <a:buNone/>
              <a:defRPr lang="en-US" sz="1800" b="0" kern="12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6524"/>
            <a:ext cx="9144000" cy="108000"/>
          </a:xfrm>
          <a:prstGeom prst="rect">
            <a:avLst/>
          </a:prstGeom>
          <a:solidFill>
            <a:srgbClr val="E51B2E"/>
          </a:solidFill>
          <a:ln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 userDrawn="1"/>
        </p:nvSpPr>
        <p:spPr>
          <a:xfrm>
            <a:off x="561975" y="6391275"/>
            <a:ext cx="5443040" cy="400091"/>
          </a:xfrm>
          <a:prstGeom prst="rect">
            <a:avLst/>
          </a:prstGeom>
          <a:noFill/>
        </p:spPr>
        <p:txBody>
          <a:bodyPr wrap="square" lIns="91420" tIns="45711" rIns="91420" bIns="4571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République Tunisienne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Ministère du Développement, de l’Investissement et de la Coopération Internationale </a:t>
            </a:r>
            <a:endParaRPr kumimoji="0" lang="fr-BE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0025" y="6370658"/>
            <a:ext cx="363968" cy="487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Espace réservé du numéro de diapositive 5"/>
          <p:cNvSpPr txBox="1">
            <a:spLocks/>
          </p:cNvSpPr>
          <p:nvPr userDrawn="1"/>
        </p:nvSpPr>
        <p:spPr>
          <a:xfrm>
            <a:off x="8670925" y="6492875"/>
            <a:ext cx="473075" cy="365125"/>
          </a:xfrm>
          <a:prstGeom prst="rect">
            <a:avLst/>
          </a:prstGeom>
        </p:spPr>
        <p:txBody>
          <a:bodyPr vert="horz" lIns="91420" tIns="45711" rIns="91420" bIns="45711" rtlCol="0" anchor="ctr"/>
          <a:lstStyle>
            <a:lvl1pPr algn="l">
              <a:defRPr/>
            </a:lvl1pPr>
          </a:lstStyle>
          <a:p>
            <a:pPr marL="0" marR="0" lvl="0" indent="0" algn="ctr" defTabSz="914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668DC-857F-487D-BFFA-8C0CA5037977}" type="slidenum">
              <a:rPr lang="fr-BE" sz="1000" kern="1200" noProof="0" smtClean="0">
                <a:solidFill>
                  <a:srgbClr val="E51B2E"/>
                </a:solidFill>
                <a:latin typeface="Century Gothic"/>
                <a:ea typeface="+mn-ea"/>
                <a:cs typeface="Century Gothic"/>
              </a:rPr>
              <a:pPr marL="0" marR="0" lvl="0" indent="0" algn="ctr" defTabSz="9142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lang="fr-BE" sz="1000" kern="1200" noProof="0" dirty="0">
              <a:solidFill>
                <a:srgbClr val="E51B2E"/>
              </a:solidFill>
              <a:latin typeface="Century Gothic"/>
              <a:ea typeface="+mn-ea"/>
              <a:cs typeface="Century Gothic"/>
            </a:endParaRPr>
          </a:p>
        </p:txBody>
      </p:sp>
      <p:cxnSp>
        <p:nvCxnSpPr>
          <p:cNvPr id="15" name="Connecteur droit 8"/>
          <p:cNvCxnSpPr/>
          <p:nvPr userDrawn="1"/>
        </p:nvCxnSpPr>
        <p:spPr>
          <a:xfrm>
            <a:off x="0" y="6358062"/>
            <a:ext cx="9144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7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" name="think-cell Slide" r:id="rId8" imgW="360" imgH="360" progId="">
                  <p:embed/>
                </p:oleObj>
              </mc:Choice>
              <mc:Fallback>
                <p:oleObj name="think-cell Slide" r:id="rId8" imgW="360" imgH="360" progId="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20" tIns="45711" rIns="91420" bIns="4571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B74EB9-A585-4872-B262-9D104A3D51DE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350"/>
            <a:ext cx="2895600" cy="365125"/>
          </a:xfrm>
          <a:prstGeom prst="rect">
            <a:avLst/>
          </a:prstGeom>
        </p:spPr>
        <p:txBody>
          <a:bodyPr vert="horz" lIns="91420" tIns="45711" rIns="91420" bIns="4571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20" tIns="45711" rIns="91420" bIns="45711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8E4E10-98B5-4DA8-9EF7-328F613A75F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59" r:id="rId2"/>
    <p:sldLayoutId id="2147484083" r:id="rId3"/>
    <p:sldLayoutId id="2147484101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10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20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31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41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828" indent="-34282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93" indent="-28569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57" indent="-22855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60" indent="-22855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64" indent="-22855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66" indent="-228551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70" indent="-228551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73" indent="-228551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76" indent="-228551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4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1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2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1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18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22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25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4.emf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8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9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0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1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3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4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5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6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8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9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0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1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2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6.bin"/><Relationship Id="rId4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5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6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8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7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8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9.xml"/><Relationship Id="rId1" Type="http://schemas.openxmlformats.org/officeDocument/2006/relationships/vmlDrawing" Target="../drawings/vmlDrawing3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0.xml"/><Relationship Id="rId1" Type="http://schemas.openxmlformats.org/officeDocument/2006/relationships/vmlDrawing" Target="../drawings/vmlDrawing3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3.bin"/><Relationship Id="rId4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3.xml"/><Relationship Id="rId1" Type="http://schemas.openxmlformats.org/officeDocument/2006/relationships/vmlDrawing" Target="../drawings/vmlDrawing3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4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4.xml"/><Relationship Id="rId1" Type="http://schemas.openxmlformats.org/officeDocument/2006/relationships/vmlDrawing" Target="../drawings/vmlDrawing35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5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6.bin"/><Relationship Id="rId4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7.xml"/><Relationship Id="rId1" Type="http://schemas.openxmlformats.org/officeDocument/2006/relationships/vmlDrawing" Target="../drawings/vmlDrawing37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7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8.xml"/><Relationship Id="rId1" Type="http://schemas.openxmlformats.org/officeDocument/2006/relationships/vmlDrawing" Target="../drawings/vmlDrawing38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8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9.xml"/><Relationship Id="rId1" Type="http://schemas.openxmlformats.org/officeDocument/2006/relationships/vmlDrawing" Target="../drawings/vmlDrawing39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9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0.bin"/><Relationship Id="rId4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5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tags" Target="../tags/tag53.xml"/><Relationship Id="rId7" Type="http://schemas.openxmlformats.org/officeDocument/2006/relationships/image" Target="../media/image11.png"/><Relationship Id="rId12" Type="http://schemas.openxmlformats.org/officeDocument/2006/relationships/image" Target="../media/image16.gif"/><Relationship Id="rId17" Type="http://schemas.openxmlformats.org/officeDocument/2006/relationships/image" Target="../media/image21.jpeg"/><Relationship Id="rId2" Type="http://schemas.openxmlformats.org/officeDocument/2006/relationships/tags" Target="../tags/tag52.xml"/><Relationship Id="rId16" Type="http://schemas.openxmlformats.org/officeDocument/2006/relationships/image" Target="../media/image20.png"/><Relationship Id="rId1" Type="http://schemas.openxmlformats.org/officeDocument/2006/relationships/vmlDrawing" Target="../drawings/vmlDrawing41.vml"/><Relationship Id="rId6" Type="http://schemas.openxmlformats.org/officeDocument/2006/relationships/image" Target="../media/image4.emf"/><Relationship Id="rId11" Type="http://schemas.openxmlformats.org/officeDocument/2006/relationships/image" Target="../media/image15.jpeg"/><Relationship Id="rId5" Type="http://schemas.openxmlformats.org/officeDocument/2006/relationships/oleObject" Target="../embeddings/oleObject41.bin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29.png"/><Relationship Id="rId18" Type="http://schemas.openxmlformats.org/officeDocument/2006/relationships/image" Target="../media/image16.gif"/><Relationship Id="rId26" Type="http://schemas.openxmlformats.org/officeDocument/2006/relationships/image" Target="../media/image40.png"/><Relationship Id="rId3" Type="http://schemas.openxmlformats.org/officeDocument/2006/relationships/tags" Target="../tags/tag55.xml"/><Relationship Id="rId21" Type="http://schemas.openxmlformats.org/officeDocument/2006/relationships/image" Target="../media/image35.png"/><Relationship Id="rId7" Type="http://schemas.openxmlformats.org/officeDocument/2006/relationships/image" Target="../media/image24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5" Type="http://schemas.openxmlformats.org/officeDocument/2006/relationships/image" Target="../media/image39.png"/><Relationship Id="rId2" Type="http://schemas.openxmlformats.org/officeDocument/2006/relationships/tags" Target="../tags/tag54.xml"/><Relationship Id="rId16" Type="http://schemas.openxmlformats.org/officeDocument/2006/relationships/image" Target="../media/image32.png"/><Relationship Id="rId20" Type="http://schemas.microsoft.com/office/2007/relationships/hdphoto" Target="../media/hdphoto2.wdp"/><Relationship Id="rId29" Type="http://schemas.openxmlformats.org/officeDocument/2006/relationships/image" Target="../media/image43.png"/><Relationship Id="rId1" Type="http://schemas.openxmlformats.org/officeDocument/2006/relationships/vmlDrawing" Target="../drawings/vmlDrawing42.vml"/><Relationship Id="rId6" Type="http://schemas.openxmlformats.org/officeDocument/2006/relationships/image" Target="../media/image4.emf"/><Relationship Id="rId11" Type="http://schemas.openxmlformats.org/officeDocument/2006/relationships/image" Target="../media/image27.png"/><Relationship Id="rId24" Type="http://schemas.openxmlformats.org/officeDocument/2006/relationships/image" Target="../media/image38.png"/><Relationship Id="rId5" Type="http://schemas.openxmlformats.org/officeDocument/2006/relationships/oleObject" Target="../embeddings/oleObject42.bin"/><Relationship Id="rId15" Type="http://schemas.openxmlformats.org/officeDocument/2006/relationships/image" Target="../media/image31.png"/><Relationship Id="rId23" Type="http://schemas.openxmlformats.org/officeDocument/2006/relationships/image" Target="../media/image37.png"/><Relationship Id="rId28" Type="http://schemas.openxmlformats.org/officeDocument/2006/relationships/image" Target="../media/image42.png"/><Relationship Id="rId10" Type="http://schemas.openxmlformats.org/officeDocument/2006/relationships/image" Target="../media/image26.png"/><Relationship Id="rId19" Type="http://schemas.openxmlformats.org/officeDocument/2006/relationships/image" Target="../media/image34.png"/><Relationship Id="rId31" Type="http://schemas.microsoft.com/office/2007/relationships/hdphoto" Target="../media/hdphoto3.wdp"/><Relationship Id="rId4" Type="http://schemas.openxmlformats.org/officeDocument/2006/relationships/slideLayout" Target="../slideLayouts/slideLayout4.xml"/><Relationship Id="rId9" Type="http://schemas.microsoft.com/office/2007/relationships/hdphoto" Target="../media/hdphoto1.wdp"/><Relationship Id="rId14" Type="http://schemas.openxmlformats.org/officeDocument/2006/relationships/image" Target="../media/image30.png"/><Relationship Id="rId22" Type="http://schemas.openxmlformats.org/officeDocument/2006/relationships/image" Target="../media/image36.png"/><Relationship Id="rId27" Type="http://schemas.openxmlformats.org/officeDocument/2006/relationships/image" Target="../media/image41.png"/><Relationship Id="rId30" Type="http://schemas.openxmlformats.org/officeDocument/2006/relationships/image" Target="../media/image44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6.xml"/><Relationship Id="rId1" Type="http://schemas.openxmlformats.org/officeDocument/2006/relationships/vmlDrawing" Target="../drawings/vmlDrawing4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3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7.xml"/><Relationship Id="rId1" Type="http://schemas.openxmlformats.org/officeDocument/2006/relationships/vmlDrawing" Target="../drawings/vmlDrawing4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4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8.xml"/><Relationship Id="rId1" Type="http://schemas.openxmlformats.org/officeDocument/2006/relationships/vmlDrawing" Target="../drawings/vmlDrawing45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5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9.xml"/><Relationship Id="rId1" Type="http://schemas.openxmlformats.org/officeDocument/2006/relationships/vmlDrawing" Target="../drawings/vmlDrawing46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6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slideLayout" Target="../slideLayouts/slideLayout3.xml"/><Relationship Id="rId7" Type="http://schemas.openxmlformats.org/officeDocument/2006/relationships/chart" Target="../charts/chart3.xml"/><Relationship Id="rId2" Type="http://schemas.openxmlformats.org/officeDocument/2006/relationships/tags" Target="../tags/tag60.xml"/><Relationship Id="rId1" Type="http://schemas.openxmlformats.org/officeDocument/2006/relationships/vmlDrawing" Target="../drawings/vmlDrawing47.vml"/><Relationship Id="rId6" Type="http://schemas.openxmlformats.org/officeDocument/2006/relationships/chart" Target="../charts/chart2.xml"/><Relationship Id="rId5" Type="http://schemas.openxmlformats.org/officeDocument/2006/relationships/image" Target="../media/image4.emf"/><Relationship Id="rId10" Type="http://schemas.openxmlformats.org/officeDocument/2006/relationships/chart" Target="../charts/chart6.xml"/><Relationship Id="rId4" Type="http://schemas.openxmlformats.org/officeDocument/2006/relationships/oleObject" Target="../embeddings/oleObject47.bin"/><Relationship Id="rId9" Type="http://schemas.openxmlformats.org/officeDocument/2006/relationships/chart" Target="../charts/chart5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1.xml"/><Relationship Id="rId1" Type="http://schemas.openxmlformats.org/officeDocument/2006/relationships/vmlDrawing" Target="../drawings/vmlDrawing48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8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2.xml"/><Relationship Id="rId1" Type="http://schemas.openxmlformats.org/officeDocument/2006/relationships/vmlDrawing" Target="../drawings/vmlDrawing49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9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image" Target="../media/image1.emf"/><Relationship Id="rId2" Type="http://schemas.openxmlformats.org/officeDocument/2006/relationships/tags" Target="../tags/tag63.xml"/><Relationship Id="rId1" Type="http://schemas.openxmlformats.org/officeDocument/2006/relationships/vmlDrawing" Target="../drawings/vmlDrawing50.vml"/><Relationship Id="rId6" Type="http://schemas.openxmlformats.org/officeDocument/2006/relationships/oleObject" Target="../embeddings/oleObject50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8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9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0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1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13" Type="http://schemas.openxmlformats.org/officeDocument/2006/relationships/chart" Target="../charts/chart1.xml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12" Type="http://schemas.openxmlformats.org/officeDocument/2006/relationships/image" Target="../media/image7.png"/><Relationship Id="rId2" Type="http://schemas.openxmlformats.org/officeDocument/2006/relationships/tags" Target="../tags/tag12.xml"/><Relationship Id="rId16" Type="http://schemas.openxmlformats.org/officeDocument/2006/relationships/image" Target="../media/image10.jpeg"/><Relationship Id="rId1" Type="http://schemas.openxmlformats.org/officeDocument/2006/relationships/vmlDrawing" Target="../drawings/vmlDrawing10.vml"/><Relationship Id="rId6" Type="http://schemas.openxmlformats.org/officeDocument/2006/relationships/tags" Target="../tags/tag16.xml"/><Relationship Id="rId11" Type="http://schemas.openxmlformats.org/officeDocument/2006/relationships/image" Target="../media/image6.jpeg"/><Relationship Id="rId5" Type="http://schemas.openxmlformats.org/officeDocument/2006/relationships/tags" Target="../tags/tag15.xml"/><Relationship Id="rId15" Type="http://schemas.openxmlformats.org/officeDocument/2006/relationships/image" Target="../media/image9.png"/><Relationship Id="rId10" Type="http://schemas.openxmlformats.org/officeDocument/2006/relationships/image" Target="../media/image5.emf"/><Relationship Id="rId4" Type="http://schemas.openxmlformats.org/officeDocument/2006/relationships/tags" Target="../tags/tag14.xml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30521987"/>
              </p:ext>
            </p:ext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8042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1306941" y="3061991"/>
            <a:ext cx="6400800" cy="1752600"/>
          </a:xfrm>
        </p:spPr>
        <p:txBody>
          <a:bodyPr anchor="ctr">
            <a:noAutofit/>
          </a:bodyPr>
          <a:lstStyle/>
          <a:p>
            <a:pPr marL="266700" lvl="1" indent="-266700" defTabSz="933450">
              <a:spcBef>
                <a:spcPts val="600"/>
              </a:spcBef>
              <a:spcAft>
                <a:spcPts val="600"/>
              </a:spcAft>
              <a:buClr>
                <a:srgbClr val="E20000"/>
              </a:buClr>
              <a:buSzPct val="80000"/>
              <a:tabLst>
                <a:tab pos="266700" algn="r"/>
              </a:tabLst>
              <a:defRPr/>
            </a:pP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Le Plan de Développement </a:t>
            </a:r>
            <a:b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</a:br>
            <a:r>
              <a:rPr lang="fr-FR" sz="24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2016 – 2020</a:t>
            </a:r>
            <a:endParaRPr lang="ar-TN" sz="1800" b="1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73511" y="6098376"/>
            <a:ext cx="13325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solidFill>
                  <a:srgbClr val="404040"/>
                </a:solidFill>
                <a:latin typeface="Century Gothic"/>
                <a:cs typeface="Century Gothic"/>
              </a:rPr>
              <a:t>Juillet 2016</a:t>
            </a:r>
            <a:endParaRPr lang="fr-FR" sz="1600" dirty="0">
              <a:solidFill>
                <a:srgbClr val="404040"/>
              </a:solidFill>
              <a:latin typeface="Century Gothic"/>
              <a:cs typeface="Century Gothic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7340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Espace réservé du contenu 2"/>
          <p:cNvSpPr txBox="1">
            <a:spLocks/>
          </p:cNvSpPr>
          <p:nvPr/>
        </p:nvSpPr>
        <p:spPr>
          <a:xfrm>
            <a:off x="533400" y="1219200"/>
            <a:ext cx="7981950" cy="447135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Processus d’élaboration du Plan</a:t>
            </a:r>
          </a:p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Cadre général d’élaboration du Plan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Diagnostic du développement avant Plan</a:t>
            </a:r>
            <a:endParaRPr lang="ar-TN" dirty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b="1" dirty="0">
                <a:latin typeface="Century Gothic"/>
                <a:cs typeface="Century Gothic"/>
              </a:rPr>
              <a:t>Les défis</a:t>
            </a:r>
            <a:endParaRPr lang="ar-TN" b="1" dirty="0"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Vers un nouveau modèle de développement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Objectifs, Réformes et Projets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Avancement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des réformes structurelles 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Investissements 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Conditions de réussite 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1920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149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707029" y="1131076"/>
            <a:ext cx="3671998" cy="4823850"/>
          </a:xfrm>
          <a:prstGeom prst="rect">
            <a:avLst/>
          </a:prstGeom>
          <a:ln w="6350" cmpd="sng">
            <a:solidFill>
              <a:srgbClr val="7F7F7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180975" lvl="1" indent="-180975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entury Gothic"/>
                <a:cs typeface="Century Gothic"/>
              </a:rPr>
              <a:t>Fluctuation des </a:t>
            </a:r>
            <a:r>
              <a:rPr lang="fr-FR" sz="1600" b="1" dirty="0">
                <a:solidFill>
                  <a:schemeClr val="tx1"/>
                </a:solidFill>
                <a:latin typeface="Century Gothic"/>
                <a:cs typeface="Century Gothic"/>
              </a:rPr>
              <a:t>prix du pétrole </a:t>
            </a:r>
            <a:r>
              <a:rPr lang="fr-FR" sz="1600" dirty="0">
                <a:solidFill>
                  <a:schemeClr val="tx1"/>
                </a:solidFill>
                <a:latin typeface="Century Gothic"/>
                <a:cs typeface="Century Gothic"/>
              </a:rPr>
              <a:t>et des produits de base </a:t>
            </a:r>
            <a:endParaRPr lang="ar-TN" sz="1600" dirty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 marL="180975" lvl="1" indent="-180975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6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Instabilité des places financières </a:t>
            </a:r>
            <a:r>
              <a:rPr lang="fr-FR" sz="1600" dirty="0" smtClean="0">
                <a:solidFill>
                  <a:schemeClr val="tx1"/>
                </a:solidFill>
                <a:latin typeface="Century Gothic"/>
                <a:cs typeface="Century Gothic"/>
              </a:rPr>
              <a:t>et des flux de capitaux</a:t>
            </a:r>
          </a:p>
          <a:p>
            <a:pPr marL="180975" lvl="1" indent="-180975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6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Concurrence</a:t>
            </a:r>
            <a:r>
              <a:rPr lang="fr-FR" sz="1600" dirty="0" smtClean="0">
                <a:solidFill>
                  <a:schemeClr val="tx1"/>
                </a:solidFill>
                <a:latin typeface="Century Gothic"/>
                <a:cs typeface="Century Gothic"/>
              </a:rPr>
              <a:t> accrue des nouveaux pays en développement</a:t>
            </a:r>
          </a:p>
          <a:p>
            <a:pPr marL="180975" lvl="1" indent="-180975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  <a:latin typeface="Century Gothic"/>
                <a:cs typeface="Century Gothic"/>
              </a:rPr>
              <a:t>Propagation </a:t>
            </a:r>
            <a:r>
              <a:rPr lang="fr-FR" sz="1600" dirty="0">
                <a:solidFill>
                  <a:schemeClr val="tx1"/>
                </a:solidFill>
                <a:latin typeface="Century Gothic"/>
                <a:cs typeface="Century Gothic"/>
              </a:rPr>
              <a:t>des zones de conflits et du </a:t>
            </a:r>
            <a:r>
              <a:rPr lang="fr-FR" sz="1600" b="1" dirty="0">
                <a:solidFill>
                  <a:schemeClr val="tx1"/>
                </a:solidFill>
                <a:latin typeface="Century Gothic"/>
                <a:cs typeface="Century Gothic"/>
              </a:rPr>
              <a:t>risque terroriste</a:t>
            </a:r>
            <a:endParaRPr lang="ar-TN" sz="1600" b="1" dirty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 marL="180975" lvl="1" indent="-1809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Century Gothic"/>
                <a:cs typeface="Century Gothic"/>
              </a:rPr>
              <a:t>Impacts du </a:t>
            </a:r>
            <a:r>
              <a:rPr lang="fr-FR" sz="1600" b="1" dirty="0">
                <a:solidFill>
                  <a:schemeClr val="tx1"/>
                </a:solidFill>
                <a:latin typeface="Century Gothic"/>
                <a:cs typeface="Century Gothic"/>
              </a:rPr>
              <a:t>changement </a:t>
            </a:r>
            <a:r>
              <a:rPr lang="fr-FR" sz="16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climatique</a:t>
            </a:r>
            <a:endParaRPr lang="fr-FR" sz="1600" b="1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04174" y="1131076"/>
            <a:ext cx="3671997" cy="4816475"/>
          </a:xfrm>
          <a:prstGeom prst="rect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180975" lvl="1" indent="-180975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6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Stabilité sécuritaire</a:t>
            </a:r>
          </a:p>
          <a:p>
            <a:pPr marL="180975" lvl="1" indent="-180975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6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Pression sociale </a:t>
            </a:r>
            <a:r>
              <a:rPr lang="fr-FR" sz="1600" dirty="0" smtClean="0">
                <a:solidFill>
                  <a:schemeClr val="tx1"/>
                </a:solidFill>
                <a:latin typeface="Century Gothic"/>
                <a:cs typeface="Century Gothic"/>
              </a:rPr>
              <a:t>sur l’emploi et sur le pouvoir d’achat</a:t>
            </a:r>
          </a:p>
          <a:p>
            <a:pPr marL="180975" lvl="1" indent="-180975">
              <a:lnSpc>
                <a:spcPct val="120000"/>
              </a:lnSpc>
              <a:spcBef>
                <a:spcPts val="0"/>
              </a:spcBef>
              <a:spcAft>
                <a:spcPts val="1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6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Raréfaction des </a:t>
            </a:r>
            <a:r>
              <a:rPr lang="fr-FR" sz="1600" b="1" dirty="0">
                <a:solidFill>
                  <a:schemeClr val="tx1"/>
                </a:solidFill>
                <a:latin typeface="Century Gothic"/>
                <a:cs typeface="Century Gothic"/>
              </a:rPr>
              <a:t>ressources naturelles </a:t>
            </a:r>
            <a:r>
              <a:rPr lang="fr-FR" sz="1600" dirty="0">
                <a:solidFill>
                  <a:schemeClr val="tx1"/>
                </a:solidFill>
                <a:latin typeface="Century Gothic"/>
                <a:cs typeface="Century Gothic"/>
              </a:rPr>
              <a:t>(eau, forêts, sol)</a:t>
            </a:r>
          </a:p>
          <a:p>
            <a:pPr marL="180975" lvl="1" indent="-180975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6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Equilibres financiers </a:t>
            </a:r>
            <a:r>
              <a:rPr lang="fr-FR" sz="1600" dirty="0" smtClean="0">
                <a:solidFill>
                  <a:schemeClr val="tx1"/>
                </a:solidFill>
                <a:latin typeface="Century Gothic"/>
                <a:cs typeface="Century Gothic"/>
              </a:rPr>
              <a:t>globaux</a:t>
            </a:r>
            <a:endParaRPr lang="ar-TN" sz="1600" dirty="0" smtClean="0">
              <a:latin typeface="Century Gothic"/>
              <a:cs typeface="Century Gothic"/>
            </a:endParaRPr>
          </a:p>
        </p:txBody>
      </p:sp>
      <p:sp>
        <p:nvSpPr>
          <p:cNvPr id="12" name="Rectangle 11"/>
          <p:cNvSpPr/>
          <p:nvPr/>
        </p:nvSpPr>
        <p:spPr>
          <a:xfrm rot="16200000">
            <a:off x="-2021083" y="3327077"/>
            <a:ext cx="4824000" cy="431999"/>
          </a:xfrm>
          <a:prstGeom prst="rect">
            <a:avLst/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1600" b="1" dirty="0">
                <a:solidFill>
                  <a:schemeClr val="bg1"/>
                </a:solidFill>
                <a:latin typeface="Century Gothic"/>
                <a:cs typeface="Century Gothic"/>
              </a:rPr>
              <a:t>Sur le plan International </a:t>
            </a:r>
            <a:endParaRPr lang="ar-TN" sz="1600" b="1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14" name="Rectangle 13"/>
          <p:cNvSpPr/>
          <p:nvPr/>
        </p:nvSpPr>
        <p:spPr>
          <a:xfrm rot="16200000">
            <a:off x="2492139" y="3327077"/>
            <a:ext cx="4824000" cy="431999"/>
          </a:xfrm>
          <a:prstGeom prst="rect">
            <a:avLst/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1600" b="1" dirty="0">
                <a:solidFill>
                  <a:schemeClr val="bg1"/>
                </a:solidFill>
                <a:latin typeface="Century Gothic"/>
                <a:cs typeface="Century Gothic"/>
              </a:rPr>
              <a:t>Sur le plan National </a:t>
            </a:r>
            <a:endParaRPr lang="ar-TN" sz="1600" b="1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9" name="Text Placeholder 1"/>
          <p:cNvSpPr>
            <a:spLocks noGrp="1"/>
          </p:cNvSpPr>
          <p:nvPr>
            <p:ph type="body" sz="quarter" idx="23"/>
          </p:nvPr>
        </p:nvSpPr>
        <p:spPr>
          <a:xfrm>
            <a:off x="164012" y="176177"/>
            <a:ext cx="8791302" cy="710519"/>
          </a:xfrm>
        </p:spPr>
        <p:txBody>
          <a:bodyPr>
            <a:normAutofit/>
          </a:bodyPr>
          <a:lstStyle/>
          <a:p>
            <a:pPr marL="514350" lvl="0" indent="-514350" algn="l" rtl="0">
              <a:defRPr/>
            </a:pP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4. </a:t>
            </a:r>
            <a:r>
              <a:rPr lang="fr-FR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Les défis</a:t>
            </a:r>
            <a:endParaRPr lang="fr-FR" b="1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55936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8359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Espace réservé du contenu 2"/>
          <p:cNvSpPr txBox="1">
            <a:spLocks/>
          </p:cNvSpPr>
          <p:nvPr/>
        </p:nvSpPr>
        <p:spPr>
          <a:xfrm>
            <a:off x="533400" y="1219200"/>
            <a:ext cx="7981950" cy="447135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Processus d’élaboration du Plan</a:t>
            </a:r>
          </a:p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Cadre général d’élaboration du Plan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Diagnostic du développement avant Plan</a:t>
            </a:r>
            <a:endParaRPr lang="ar-TN" dirty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Les défis</a:t>
            </a:r>
            <a:endParaRPr lang="ar-TN" dirty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Vers un nouveau modèle de développement</a:t>
            </a:r>
            <a:endParaRPr lang="ar-TN" b="1" dirty="0" smtClean="0">
              <a:solidFill>
                <a:srgbClr val="000000"/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Objectifs, Réformes et Projets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Avancement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des réformes structurelles 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Investissements 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Conditions de réussite 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04197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949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Espace réservé du contenu 2"/>
          <p:cNvSpPr txBox="1">
            <a:spLocks/>
          </p:cNvSpPr>
          <p:nvPr/>
        </p:nvSpPr>
        <p:spPr>
          <a:xfrm>
            <a:off x="126750" y="1090610"/>
            <a:ext cx="8452230" cy="50968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723802" lvl="2" indent="-266700" algn="r" rtl="1" eaLnBrk="0" hangingPunct="0">
              <a:spcBef>
                <a:spcPts val="0"/>
              </a:spcBef>
              <a:spcAft>
                <a:spcPts val="300"/>
              </a:spcAft>
              <a:buClr>
                <a:srgbClr val="E20000"/>
              </a:buClr>
              <a:buSzPct val="80000"/>
              <a:buFont typeface="Arial" pitchFamily="34" charset="0"/>
              <a:buChar char="•"/>
              <a:defRPr/>
            </a:pPr>
            <a:endParaRPr lang="ar-TN" sz="2400" dirty="0" smtClean="0">
              <a:latin typeface="Century Gothic"/>
              <a:cs typeface="Century Gothic"/>
            </a:endParaRP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23"/>
          </p:nvPr>
        </p:nvSpPr>
        <p:spPr>
          <a:xfrm>
            <a:off x="164012" y="176177"/>
            <a:ext cx="8791302" cy="710519"/>
          </a:xfrm>
        </p:spPr>
        <p:txBody>
          <a:bodyPr>
            <a:normAutofit/>
          </a:bodyPr>
          <a:lstStyle/>
          <a:p>
            <a:pPr algn="l" rtl="0"/>
            <a:r>
              <a:rPr lang="fr-FR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5. </a:t>
            </a:r>
            <a:r>
              <a:rPr lang="fr-FR" cap="small" dirty="0">
                <a:solidFill>
                  <a:schemeClr val="bg2"/>
                </a:solidFill>
                <a:latin typeface="Century Gothic"/>
                <a:cs typeface="Century Gothic"/>
              </a:rPr>
              <a:t>Vers un nouveau modèle de développement</a:t>
            </a:r>
            <a:endParaRPr lang="ar-TN" cap="small" dirty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153150" y="981075"/>
            <a:ext cx="255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r-FR" sz="2400" b="1" i="1" dirty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60774" y="1016840"/>
            <a:ext cx="8842549" cy="4337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91440" tIns="91440" rIns="91440" bIns="91440" anchor="ctr" anchorCtr="1">
            <a:noAutofit/>
          </a:bodyPr>
          <a:lstStyle/>
          <a:p>
            <a:r>
              <a:rPr lang="fr-FR" sz="1400" b="1" dirty="0" smtClean="0">
                <a:latin typeface="Century Gothic"/>
                <a:cs typeface="Century Gothic"/>
              </a:rPr>
              <a:t>Accélérer la concrétisation de la bonne gouvernance et la lutte contre la corruption 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44695" y="1561820"/>
            <a:ext cx="2252657" cy="8252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0" tIns="91440" rIns="91440" bIns="91440" anchor="ctr" anchorCtr="1">
            <a:noAutofit/>
          </a:bodyPr>
          <a:lstStyle/>
          <a:p>
            <a:pPr marL="357188"/>
            <a:r>
              <a:rPr lang="fr-FR" sz="12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D'une économie à faible coût à un hub économique  </a:t>
            </a:r>
            <a:endParaRPr lang="ar-TN" sz="1400" b="1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590800" y="1561820"/>
            <a:ext cx="2009775" cy="8473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91440" tIns="91440" rIns="91440" bIns="91440" anchor="ctr" anchorCtr="1">
            <a:noAutofit/>
          </a:bodyPr>
          <a:lstStyle/>
          <a:p>
            <a:pPr marL="361950"/>
            <a:r>
              <a:rPr lang="fr-FR" sz="12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Développement humain et inclusion sociale </a:t>
            </a:r>
            <a:endParaRPr lang="ar-TN" sz="1200" b="1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714875" y="1561820"/>
            <a:ext cx="2087999" cy="8252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91440" tIns="91440" rIns="91440" bIns="91440" anchor="ctr" anchorCtr="1">
            <a:noAutofit/>
          </a:bodyPr>
          <a:lstStyle/>
          <a:p>
            <a:pPr marL="450850"/>
            <a:r>
              <a:rPr lang="fr-FR" sz="12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Concrétisation des ambitions  des régions  </a:t>
            </a:r>
            <a:endParaRPr lang="ar-TN" sz="1200" b="1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990802" y="1561820"/>
            <a:ext cx="2017528" cy="8252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91440" tIns="91440" rIns="91440" bIns="91440" anchor="ctr" anchorCtr="1">
            <a:noAutofit/>
          </a:bodyPr>
          <a:lstStyle/>
          <a:p>
            <a:pPr marL="216000"/>
            <a:r>
              <a:rPr lang="fr-FR" sz="12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L’économie verte moteur du développement durable</a:t>
            </a:r>
            <a:endParaRPr lang="ar-TN" sz="1200" b="1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44695" y="2432343"/>
            <a:ext cx="2267999" cy="3805378"/>
          </a:xfrm>
          <a:prstGeom prst="rect">
            <a:avLst/>
          </a:prstGeom>
          <a:ln>
            <a:solidFill>
              <a:srgbClr val="7F7F7F"/>
            </a:solidFill>
          </a:ln>
        </p:spPr>
        <p:txBody>
          <a:bodyPr wrap="square" lIns="91440" tIns="91440" rIns="91440" bIns="91440" anchor="t" anchorCtr="0">
            <a:noAutofit/>
          </a:bodyPr>
          <a:lstStyle/>
          <a:p>
            <a:pPr marL="180975" lvl="2" indent="-180975">
              <a:spcAft>
                <a:spcPts val="6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fr-FR" sz="1200" dirty="0" smtClean="0">
                <a:latin typeface="Century Gothic"/>
                <a:cs typeface="Century Gothic"/>
              </a:rPr>
              <a:t>Tissu économique </a:t>
            </a:r>
            <a:r>
              <a:rPr lang="fr-FR" sz="1200" b="1" dirty="0" smtClean="0">
                <a:latin typeface="Century Gothic"/>
                <a:cs typeface="Century Gothic"/>
              </a:rPr>
              <a:t>diversifié</a:t>
            </a:r>
            <a:r>
              <a:rPr lang="fr-FR" sz="1200" dirty="0" smtClean="0">
                <a:latin typeface="Century Gothic"/>
                <a:cs typeface="Century Gothic"/>
              </a:rPr>
              <a:t> et à contenu élevé en </a:t>
            </a:r>
            <a:r>
              <a:rPr lang="fr-FR" sz="1200" b="1" dirty="0" smtClean="0">
                <a:latin typeface="Century Gothic"/>
                <a:cs typeface="Century Gothic"/>
              </a:rPr>
              <a:t>emplois</a:t>
            </a:r>
            <a:endParaRPr lang="en-US" sz="1200" b="1" dirty="0" smtClean="0">
              <a:latin typeface="Century Gothic"/>
              <a:cs typeface="Century Gothic"/>
            </a:endParaRPr>
          </a:p>
          <a:p>
            <a:pPr marL="180975" lvl="2" indent="-180975">
              <a:spcAft>
                <a:spcPts val="6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fr-FR" sz="1200" dirty="0" smtClean="0">
                <a:latin typeface="Century Gothic"/>
                <a:cs typeface="Century Gothic"/>
              </a:rPr>
              <a:t>Promotion de </a:t>
            </a:r>
            <a:r>
              <a:rPr lang="fr-FR" sz="1200" b="1" dirty="0" smtClean="0">
                <a:latin typeface="Century Gothic"/>
                <a:cs typeface="Century Gothic"/>
              </a:rPr>
              <a:t>l’investissement</a:t>
            </a:r>
            <a:r>
              <a:rPr lang="fr-FR" sz="1200" dirty="0" smtClean="0">
                <a:latin typeface="Century Gothic"/>
                <a:cs typeface="Century Gothic"/>
              </a:rPr>
              <a:t> et amélioration du</a:t>
            </a:r>
            <a:r>
              <a:rPr lang="fr-FR" sz="1200" b="1" dirty="0" smtClean="0">
                <a:latin typeface="Century Gothic"/>
                <a:cs typeface="Century Gothic"/>
              </a:rPr>
              <a:t> climat des affaires</a:t>
            </a:r>
            <a:endParaRPr lang="ar-TN" sz="1200" b="1" dirty="0" smtClean="0">
              <a:latin typeface="Century Gothic"/>
              <a:cs typeface="Century Gothic"/>
            </a:endParaRPr>
          </a:p>
          <a:p>
            <a:pPr marL="231775" lvl="2" indent="-231775">
              <a:spcAft>
                <a:spcPts val="6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fr-FR" sz="1200" dirty="0" smtClean="0">
                <a:latin typeface="Century Gothic"/>
                <a:cs typeface="Century Gothic"/>
              </a:rPr>
              <a:t>Amélioration des capacités </a:t>
            </a:r>
            <a:r>
              <a:rPr lang="fr-FR" sz="1200" b="1" dirty="0" smtClean="0">
                <a:latin typeface="Century Gothic"/>
                <a:cs typeface="Century Gothic"/>
              </a:rPr>
              <a:t>d’exportation</a:t>
            </a:r>
            <a:r>
              <a:rPr lang="fr-FR" sz="1200" dirty="0" smtClean="0">
                <a:latin typeface="Century Gothic"/>
                <a:cs typeface="Century Gothic"/>
              </a:rPr>
              <a:t> et renforcement de </a:t>
            </a:r>
            <a:r>
              <a:rPr lang="fr-FR" sz="1200" b="1" dirty="0" smtClean="0">
                <a:latin typeface="Century Gothic"/>
                <a:cs typeface="Century Gothic"/>
              </a:rPr>
              <a:t>l’intégration</a:t>
            </a:r>
            <a:r>
              <a:rPr lang="fr-FR" sz="1200" dirty="0" smtClean="0">
                <a:latin typeface="Century Gothic"/>
                <a:cs typeface="Century Gothic"/>
              </a:rPr>
              <a:t> dans </a:t>
            </a:r>
            <a:r>
              <a:rPr lang="fr-FR" sz="1200" b="1" dirty="0" smtClean="0">
                <a:latin typeface="Century Gothic"/>
                <a:cs typeface="Century Gothic"/>
              </a:rPr>
              <a:t>l’économie mondiale </a:t>
            </a:r>
          </a:p>
          <a:p>
            <a:pPr marL="231775" lvl="2" indent="-231775">
              <a:spcAft>
                <a:spcPts val="6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fr-FR" sz="1200" dirty="0" smtClean="0">
                <a:latin typeface="Century Gothic"/>
                <a:cs typeface="Century Gothic"/>
              </a:rPr>
              <a:t>Promotion de </a:t>
            </a:r>
            <a:r>
              <a:rPr lang="fr-FR" sz="1200" b="1" dirty="0" smtClean="0">
                <a:latin typeface="Century Gothic"/>
                <a:cs typeface="Century Gothic"/>
              </a:rPr>
              <a:t>l’économie</a:t>
            </a:r>
            <a:r>
              <a:rPr lang="fr-FR" sz="1200" dirty="0" smtClean="0">
                <a:latin typeface="Century Gothic"/>
                <a:cs typeface="Century Gothic"/>
              </a:rPr>
              <a:t> </a:t>
            </a:r>
            <a:r>
              <a:rPr lang="fr-FR" sz="1200" b="1" dirty="0" smtClean="0">
                <a:latin typeface="Century Gothic"/>
                <a:cs typeface="Century Gothic"/>
              </a:rPr>
              <a:t>numérique</a:t>
            </a:r>
            <a:r>
              <a:rPr lang="fr-FR" sz="1200" dirty="0" smtClean="0">
                <a:latin typeface="Century Gothic"/>
                <a:cs typeface="Century Gothic"/>
              </a:rPr>
              <a:t> en tant que vecteur de développement </a:t>
            </a:r>
            <a:endParaRPr lang="en-US" sz="1200" dirty="0">
              <a:latin typeface="Century Gothic"/>
              <a:cs typeface="Century Gothic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590800" y="2432343"/>
            <a:ext cx="2011680" cy="3805376"/>
          </a:xfrm>
          <a:prstGeom prst="rect">
            <a:avLst/>
          </a:prstGeom>
          <a:ln>
            <a:solidFill>
              <a:srgbClr val="7F7F7F"/>
            </a:solidFill>
          </a:ln>
        </p:spPr>
        <p:txBody>
          <a:bodyPr wrap="square" lIns="91440" tIns="91440" rIns="91440" bIns="91440" anchor="t" anchorCtr="0">
            <a:noAutofit/>
          </a:bodyPr>
          <a:lstStyle/>
          <a:p>
            <a:pPr marL="180975" lvl="2" indent="-180975">
              <a:spcAft>
                <a:spcPts val="600"/>
              </a:spcAft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1100" dirty="0" smtClean="0">
                <a:latin typeface="Century Gothic"/>
                <a:cs typeface="Century Gothic"/>
              </a:rPr>
              <a:t>Améliorer les </a:t>
            </a:r>
            <a:r>
              <a:rPr lang="fr-FR" sz="1100" b="1" dirty="0" smtClean="0">
                <a:latin typeface="Century Gothic"/>
                <a:cs typeface="Century Gothic"/>
              </a:rPr>
              <a:t>conditions de vie </a:t>
            </a:r>
            <a:endParaRPr lang="ar-TN" sz="1100" b="1" dirty="0" smtClean="0">
              <a:latin typeface="Century Gothic"/>
              <a:cs typeface="Century Gothic"/>
            </a:endParaRPr>
          </a:p>
          <a:p>
            <a:pPr marL="180975" lvl="2" indent="-180975">
              <a:spcAft>
                <a:spcPts val="600"/>
              </a:spcAft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1100" dirty="0" smtClean="0">
                <a:latin typeface="Century Gothic"/>
                <a:cs typeface="Century Gothic"/>
              </a:rPr>
              <a:t>Relever le </a:t>
            </a:r>
            <a:r>
              <a:rPr lang="fr-FR" sz="1100" b="1" dirty="0" smtClean="0">
                <a:latin typeface="Century Gothic"/>
                <a:cs typeface="Century Gothic"/>
              </a:rPr>
              <a:t>rendement</a:t>
            </a:r>
            <a:r>
              <a:rPr lang="fr-FR" sz="1100" dirty="0" smtClean="0">
                <a:latin typeface="Century Gothic"/>
                <a:cs typeface="Century Gothic"/>
              </a:rPr>
              <a:t> des </a:t>
            </a:r>
            <a:r>
              <a:rPr lang="fr-FR" sz="1100" b="1" dirty="0" smtClean="0">
                <a:latin typeface="Century Gothic"/>
                <a:cs typeface="Century Gothic"/>
              </a:rPr>
              <a:t>politiques sociales </a:t>
            </a:r>
            <a:endParaRPr lang="ar-TN" sz="1100" b="1" dirty="0" smtClean="0">
              <a:latin typeface="Century Gothic"/>
              <a:cs typeface="Century Gothic"/>
            </a:endParaRPr>
          </a:p>
          <a:p>
            <a:pPr marL="180975" lvl="2" indent="-180975">
              <a:spcAft>
                <a:spcPts val="600"/>
              </a:spcAft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1100" dirty="0" smtClean="0">
                <a:latin typeface="Century Gothic"/>
                <a:cs typeface="Century Gothic"/>
              </a:rPr>
              <a:t>Optimiser la complémentarité et l’harmonisation entre les composantes du </a:t>
            </a:r>
            <a:r>
              <a:rPr lang="fr-FR" sz="1100" b="1" dirty="0" smtClean="0">
                <a:latin typeface="Century Gothic"/>
                <a:cs typeface="Century Gothic"/>
              </a:rPr>
              <a:t>système éducatif </a:t>
            </a:r>
            <a:r>
              <a:rPr lang="fr-FR" sz="1100" dirty="0" smtClean="0">
                <a:latin typeface="Century Gothic"/>
                <a:cs typeface="Century Gothic"/>
              </a:rPr>
              <a:t>et inculquer l’esprit de </a:t>
            </a:r>
            <a:r>
              <a:rPr lang="fr-FR" sz="1100" b="1" dirty="0" smtClean="0">
                <a:latin typeface="Century Gothic"/>
                <a:cs typeface="Century Gothic"/>
              </a:rPr>
              <a:t>citoyenneté</a:t>
            </a:r>
            <a:r>
              <a:rPr lang="fr-FR" sz="1100" dirty="0" smtClean="0">
                <a:latin typeface="Century Gothic"/>
                <a:cs typeface="Century Gothic"/>
              </a:rPr>
              <a:t> aux </a:t>
            </a:r>
            <a:r>
              <a:rPr lang="fr-FR" sz="1100" b="1" dirty="0" smtClean="0">
                <a:latin typeface="Century Gothic"/>
                <a:cs typeface="Century Gothic"/>
              </a:rPr>
              <a:t>jeunes </a:t>
            </a:r>
            <a:endParaRPr lang="ar-TN" sz="1100" b="1" dirty="0" smtClean="0">
              <a:latin typeface="Century Gothic"/>
              <a:cs typeface="Century Gothic"/>
            </a:endParaRPr>
          </a:p>
          <a:p>
            <a:pPr marL="231775" lvl="2" indent="-231775" algn="r" rtl="1">
              <a:spcAft>
                <a:spcPts val="300"/>
              </a:spcAft>
              <a:buFont typeface="+mj-lt"/>
              <a:buAutoNum type="arabicPeriod"/>
            </a:pPr>
            <a:endParaRPr lang="fr-FR" sz="1400" dirty="0" smtClean="0">
              <a:latin typeface="Century Gothic"/>
              <a:cs typeface="Century Gothic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714875" y="2432343"/>
            <a:ext cx="2087999" cy="3806533"/>
          </a:xfrm>
          <a:prstGeom prst="rect">
            <a:avLst/>
          </a:prstGeom>
          <a:ln>
            <a:solidFill>
              <a:srgbClr val="7F7F7F"/>
            </a:solidFill>
          </a:ln>
        </p:spPr>
        <p:txBody>
          <a:bodyPr wrap="square" lIns="91440" tIns="91440" rIns="91440" bIns="91440" anchor="t" anchorCtr="0">
            <a:noAutofit/>
          </a:bodyPr>
          <a:lstStyle/>
          <a:p>
            <a:pPr marL="180975" lvl="2" indent="-180975">
              <a:spcAft>
                <a:spcPts val="500"/>
              </a:spcAft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1100" dirty="0" smtClean="0">
                <a:latin typeface="Century Gothic"/>
                <a:cs typeface="Century Gothic"/>
              </a:rPr>
              <a:t>Renforcement des </a:t>
            </a:r>
            <a:r>
              <a:rPr lang="fr-FR" sz="1100" b="1" dirty="0" smtClean="0">
                <a:latin typeface="Century Gothic"/>
                <a:cs typeface="Century Gothic"/>
              </a:rPr>
              <a:t>capacités des régions</a:t>
            </a:r>
            <a:r>
              <a:rPr lang="fr-FR" sz="1100" dirty="0" smtClean="0">
                <a:latin typeface="Century Gothic"/>
                <a:cs typeface="Century Gothic"/>
              </a:rPr>
              <a:t> et amélioration de leur </a:t>
            </a:r>
            <a:r>
              <a:rPr lang="fr-FR" sz="1100" b="1" dirty="0" smtClean="0">
                <a:latin typeface="Century Gothic"/>
                <a:cs typeface="Century Gothic"/>
              </a:rPr>
              <a:t>attractivité</a:t>
            </a:r>
            <a:endParaRPr lang="ar-TN" sz="1100" b="1" dirty="0" smtClean="0">
              <a:latin typeface="Century Gothic"/>
              <a:cs typeface="Century Gothic"/>
            </a:endParaRPr>
          </a:p>
          <a:p>
            <a:pPr marL="180975" lvl="2" indent="-180975">
              <a:spcAft>
                <a:spcPts val="500"/>
              </a:spcAft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1100" dirty="0" smtClean="0">
                <a:latin typeface="Century Gothic"/>
                <a:cs typeface="Century Gothic"/>
              </a:rPr>
              <a:t>Amélioration des </a:t>
            </a:r>
            <a:r>
              <a:rPr lang="fr-FR" sz="1100" b="1" dirty="0" smtClean="0">
                <a:latin typeface="Century Gothic"/>
                <a:cs typeface="Century Gothic"/>
              </a:rPr>
              <a:t>conditions de vie </a:t>
            </a:r>
            <a:r>
              <a:rPr lang="fr-FR" sz="1100" dirty="0" smtClean="0">
                <a:latin typeface="Century Gothic"/>
                <a:cs typeface="Century Gothic"/>
              </a:rPr>
              <a:t>aux niveaux local et </a:t>
            </a:r>
            <a:r>
              <a:rPr lang="fr-FR" sz="1100" b="1" dirty="0" smtClean="0">
                <a:latin typeface="Century Gothic"/>
                <a:cs typeface="Century Gothic"/>
              </a:rPr>
              <a:t>régional  </a:t>
            </a:r>
            <a:endParaRPr lang="ar-TN" sz="1100" b="1" dirty="0" smtClean="0">
              <a:latin typeface="Century Gothic"/>
              <a:cs typeface="Century Gothic"/>
            </a:endParaRPr>
          </a:p>
          <a:p>
            <a:pPr marL="180975" lvl="2" indent="-180975">
              <a:spcAft>
                <a:spcPts val="500"/>
              </a:spcAft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1100" dirty="0" smtClean="0">
                <a:latin typeface="Century Gothic"/>
                <a:cs typeface="Century Gothic"/>
              </a:rPr>
              <a:t>Réduction des </a:t>
            </a:r>
            <a:r>
              <a:rPr lang="fr-FR" sz="1100" b="1" dirty="0" smtClean="0">
                <a:latin typeface="Century Gothic"/>
                <a:cs typeface="Century Gothic"/>
              </a:rPr>
              <a:t>disparités</a:t>
            </a:r>
            <a:r>
              <a:rPr lang="fr-FR" sz="1100" dirty="0" smtClean="0">
                <a:latin typeface="Century Gothic"/>
                <a:cs typeface="Century Gothic"/>
              </a:rPr>
              <a:t> et le </a:t>
            </a:r>
            <a:r>
              <a:rPr lang="fr-FR" sz="1100" b="1" dirty="0" smtClean="0">
                <a:latin typeface="Century Gothic"/>
                <a:cs typeface="Century Gothic"/>
              </a:rPr>
              <a:t>désenclavement</a:t>
            </a:r>
            <a:r>
              <a:rPr lang="fr-FR" sz="1100" dirty="0" smtClean="0">
                <a:latin typeface="Century Gothic"/>
                <a:cs typeface="Century Gothic"/>
              </a:rPr>
              <a:t>  des </a:t>
            </a:r>
            <a:r>
              <a:rPr lang="fr-FR" sz="1100" b="1" dirty="0" smtClean="0">
                <a:latin typeface="Century Gothic"/>
                <a:cs typeface="Century Gothic"/>
              </a:rPr>
              <a:t>régions</a:t>
            </a:r>
            <a:endParaRPr lang="ar-TN" sz="1100" b="1" dirty="0" smtClean="0">
              <a:latin typeface="Century Gothic"/>
              <a:cs typeface="Century Gothic"/>
            </a:endParaRPr>
          </a:p>
          <a:p>
            <a:pPr marL="180975" lvl="2" indent="-180975">
              <a:spcAft>
                <a:spcPts val="500"/>
              </a:spcAft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1100" dirty="0" smtClean="0">
                <a:latin typeface="Century Gothic"/>
                <a:cs typeface="Century Gothic"/>
              </a:rPr>
              <a:t>Consécration du principe de la </a:t>
            </a:r>
            <a:r>
              <a:rPr lang="fr-FR" sz="1100" b="1" dirty="0" smtClean="0">
                <a:latin typeface="Century Gothic"/>
                <a:cs typeface="Century Gothic"/>
              </a:rPr>
              <a:t>discrimination</a:t>
            </a:r>
            <a:r>
              <a:rPr lang="fr-FR" sz="1100" dirty="0" smtClean="0">
                <a:latin typeface="Century Gothic"/>
                <a:cs typeface="Century Gothic"/>
              </a:rPr>
              <a:t> </a:t>
            </a:r>
            <a:r>
              <a:rPr lang="fr-FR" sz="1100" b="1" dirty="0" smtClean="0">
                <a:latin typeface="Century Gothic"/>
                <a:cs typeface="Century Gothic"/>
              </a:rPr>
              <a:t>positive </a:t>
            </a:r>
            <a:endParaRPr lang="ar-TN" sz="1100" b="1" dirty="0" smtClean="0">
              <a:latin typeface="Century Gothic"/>
              <a:cs typeface="Century Gothic"/>
            </a:endParaRPr>
          </a:p>
          <a:p>
            <a:pPr marL="180975" lvl="2" indent="-180975">
              <a:spcAft>
                <a:spcPts val="500"/>
              </a:spcAft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1100" dirty="0" smtClean="0">
                <a:latin typeface="Century Gothic"/>
                <a:cs typeface="Century Gothic"/>
              </a:rPr>
              <a:t>Développement et adaptation du système de </a:t>
            </a:r>
            <a:r>
              <a:rPr lang="fr-FR" sz="1100" b="1" dirty="0" smtClean="0">
                <a:latin typeface="Century Gothic"/>
                <a:cs typeface="Century Gothic"/>
              </a:rPr>
              <a:t>financement</a:t>
            </a:r>
            <a:r>
              <a:rPr lang="fr-FR" sz="1100" dirty="0" smtClean="0">
                <a:latin typeface="Century Gothic"/>
                <a:cs typeface="Century Gothic"/>
              </a:rPr>
              <a:t> du </a:t>
            </a:r>
            <a:r>
              <a:rPr lang="fr-FR" sz="1100" b="1" dirty="0" smtClean="0">
                <a:latin typeface="Century Gothic"/>
                <a:cs typeface="Century Gothic"/>
              </a:rPr>
              <a:t>développement régional</a:t>
            </a:r>
            <a:endParaRPr lang="ar-TN" sz="1100" b="1" dirty="0" smtClean="0">
              <a:latin typeface="Century Gothic"/>
              <a:cs typeface="Century Gothic"/>
            </a:endParaRPr>
          </a:p>
          <a:p>
            <a:pPr marL="180975" lvl="2" indent="-180975">
              <a:spcAft>
                <a:spcPts val="500"/>
              </a:spcAft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1100" dirty="0" smtClean="0">
                <a:latin typeface="Century Gothic"/>
                <a:cs typeface="Century Gothic"/>
              </a:rPr>
              <a:t>L'institution des fondements  de la </a:t>
            </a:r>
            <a:r>
              <a:rPr lang="fr-FR" sz="1100" b="1" dirty="0" smtClean="0">
                <a:latin typeface="Century Gothic"/>
                <a:cs typeface="Century Gothic"/>
              </a:rPr>
              <a:t>décentralisation </a:t>
            </a:r>
            <a:endParaRPr lang="ar-TN" sz="1100" b="1" dirty="0" smtClean="0">
              <a:latin typeface="Century Gothic"/>
              <a:cs typeface="Century Gothic"/>
            </a:endParaRPr>
          </a:p>
          <a:p>
            <a:pPr marL="231775" lvl="2" indent="-231775" algn="r" rtl="1">
              <a:spcAft>
                <a:spcPts val="300"/>
              </a:spcAft>
              <a:buClr>
                <a:srgbClr val="FF0000"/>
              </a:buClr>
            </a:pPr>
            <a:endParaRPr lang="ar-TN" sz="1400" dirty="0" smtClean="0">
              <a:latin typeface="Century Gothic"/>
              <a:cs typeface="Century Gothic"/>
            </a:endParaRPr>
          </a:p>
          <a:p>
            <a:pPr marL="231775" lvl="2" indent="-231775" algn="r" rtl="1">
              <a:spcAft>
                <a:spcPts val="300"/>
              </a:spcAft>
              <a:buClr>
                <a:srgbClr val="FF0000"/>
              </a:buClr>
            </a:pPr>
            <a:endParaRPr lang="ar-TN" sz="1400" dirty="0">
              <a:latin typeface="Century Gothic"/>
              <a:cs typeface="Century Gothic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990802" y="2432343"/>
            <a:ext cx="2015999" cy="3795332"/>
          </a:xfrm>
          <a:prstGeom prst="rect">
            <a:avLst/>
          </a:prstGeom>
          <a:ln>
            <a:solidFill>
              <a:srgbClr val="7F7F7F"/>
            </a:solidFill>
          </a:ln>
        </p:spPr>
        <p:txBody>
          <a:bodyPr wrap="square" lIns="91440" tIns="91440" rIns="91440" bIns="91440" anchor="t" anchorCtr="0">
            <a:noAutofit/>
          </a:bodyPr>
          <a:lstStyle/>
          <a:p>
            <a:pPr marL="180975" lvl="2" indent="-180975">
              <a:spcAft>
                <a:spcPts val="600"/>
              </a:spcAft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1100" dirty="0" smtClean="0">
                <a:latin typeface="Century Gothic"/>
                <a:cs typeface="Century Gothic"/>
              </a:rPr>
              <a:t>Garantie de la</a:t>
            </a:r>
            <a:r>
              <a:rPr lang="fr-FR" sz="1100" b="1" dirty="0" smtClean="0">
                <a:latin typeface="Century Gothic"/>
                <a:cs typeface="Century Gothic"/>
              </a:rPr>
              <a:t> sécurité alimentaire </a:t>
            </a:r>
            <a:endParaRPr lang="ar-TN" sz="1100" b="1" dirty="0" smtClean="0">
              <a:latin typeface="Century Gothic"/>
              <a:cs typeface="Century Gothic"/>
            </a:endParaRPr>
          </a:p>
          <a:p>
            <a:pPr marL="180975" lvl="2" indent="-180975">
              <a:spcAft>
                <a:spcPts val="600"/>
              </a:spcAft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1100" dirty="0" smtClean="0">
                <a:latin typeface="Century Gothic"/>
                <a:cs typeface="Century Gothic"/>
              </a:rPr>
              <a:t>Aménagement du territoire équitable en respect des </a:t>
            </a:r>
            <a:r>
              <a:rPr lang="fr-FR" sz="1100" b="1" dirty="0" smtClean="0">
                <a:latin typeface="Century Gothic"/>
                <a:cs typeface="Century Gothic"/>
              </a:rPr>
              <a:t>équilibres écologiques</a:t>
            </a:r>
          </a:p>
          <a:p>
            <a:pPr marL="180975" lvl="2" indent="-180975">
              <a:spcAft>
                <a:spcPts val="600"/>
              </a:spcAft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1100" b="1" dirty="0" smtClean="0">
                <a:latin typeface="Century Gothic"/>
                <a:cs typeface="Century Gothic"/>
              </a:rPr>
              <a:t>Optimisation</a:t>
            </a:r>
            <a:r>
              <a:rPr lang="fr-FR" sz="1100" dirty="0" smtClean="0">
                <a:latin typeface="Century Gothic"/>
                <a:cs typeface="Century Gothic"/>
              </a:rPr>
              <a:t> de la gestion des </a:t>
            </a:r>
            <a:r>
              <a:rPr lang="fr-FR" sz="1100" b="1" dirty="0" smtClean="0">
                <a:latin typeface="Century Gothic"/>
                <a:cs typeface="Century Gothic"/>
              </a:rPr>
              <a:t>ressources naturelles</a:t>
            </a:r>
            <a:endParaRPr lang="ar-TN" sz="1100" b="1" dirty="0">
              <a:latin typeface="Century Gothic"/>
              <a:cs typeface="Century Gothic"/>
            </a:endParaRPr>
          </a:p>
          <a:p>
            <a:pPr marL="180975" lvl="2" indent="-180975">
              <a:spcAft>
                <a:spcPts val="600"/>
              </a:spcAft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1100" dirty="0" smtClean="0">
                <a:latin typeface="Century Gothic"/>
                <a:cs typeface="Century Gothic"/>
              </a:rPr>
              <a:t>Protection de </a:t>
            </a:r>
            <a:r>
              <a:rPr lang="fr-FR" sz="1100" b="1" dirty="0" smtClean="0">
                <a:latin typeface="Century Gothic"/>
                <a:cs typeface="Century Gothic"/>
              </a:rPr>
              <a:t>l’environnement </a:t>
            </a:r>
            <a:endParaRPr lang="ar-TN" sz="1100" b="1" dirty="0">
              <a:latin typeface="Century Gothic"/>
              <a:cs typeface="Century Gothic"/>
            </a:endParaRPr>
          </a:p>
          <a:p>
            <a:pPr marL="180975" lvl="2" indent="-180975">
              <a:spcAft>
                <a:spcPts val="600"/>
              </a:spcAft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1100" dirty="0" smtClean="0">
                <a:latin typeface="Century Gothic"/>
                <a:cs typeface="Century Gothic"/>
              </a:rPr>
              <a:t>Adoption des </a:t>
            </a:r>
            <a:r>
              <a:rPr lang="fr-FR" sz="1100" b="1" dirty="0" smtClean="0">
                <a:latin typeface="Century Gothic"/>
                <a:cs typeface="Century Gothic"/>
              </a:rPr>
              <a:t>méthodes</a:t>
            </a:r>
            <a:r>
              <a:rPr lang="fr-FR" sz="1100" dirty="0" smtClean="0">
                <a:latin typeface="Century Gothic"/>
                <a:cs typeface="Century Gothic"/>
              </a:rPr>
              <a:t> de production et de consommation </a:t>
            </a:r>
            <a:r>
              <a:rPr lang="fr-FR" sz="1100" b="1" dirty="0" smtClean="0">
                <a:latin typeface="Century Gothic"/>
                <a:cs typeface="Century Gothic"/>
              </a:rPr>
              <a:t>propres</a:t>
            </a:r>
          </a:p>
          <a:p>
            <a:pPr marL="180975" lvl="2" indent="-180975">
              <a:spcAft>
                <a:spcPts val="600"/>
              </a:spcAft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fr-FR" sz="1100" b="1" dirty="0" smtClean="0">
                <a:latin typeface="Century Gothic"/>
                <a:cs typeface="Century Gothic"/>
              </a:rPr>
              <a:t>Réduction des risques </a:t>
            </a:r>
            <a:r>
              <a:rPr lang="fr-FR" sz="1100" dirty="0" smtClean="0">
                <a:latin typeface="Century Gothic"/>
                <a:cs typeface="Century Gothic"/>
              </a:rPr>
              <a:t>de catastrophes naturelles et technologiques </a:t>
            </a:r>
          </a:p>
        </p:txBody>
      </p:sp>
      <p:sp>
        <p:nvSpPr>
          <p:cNvPr id="47" name="Oval 75"/>
          <p:cNvSpPr/>
          <p:nvPr/>
        </p:nvSpPr>
        <p:spPr>
          <a:xfrm>
            <a:off x="73461" y="1020413"/>
            <a:ext cx="341752" cy="341752"/>
          </a:xfrm>
          <a:prstGeom prst="ellipse">
            <a:avLst/>
          </a:prstGeom>
          <a:solidFill>
            <a:schemeClr val="bg2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en-US" sz="1400" b="1" dirty="0">
                <a:solidFill>
                  <a:schemeClr val="bg1"/>
                </a:solidFill>
                <a:latin typeface="Century Gothic"/>
                <a:cs typeface="Century Gothic"/>
                <a:sym typeface="Wingdings" pitchFamily="2" charset="2"/>
              </a:rPr>
              <a:t>1</a:t>
            </a:r>
          </a:p>
        </p:txBody>
      </p:sp>
      <p:sp>
        <p:nvSpPr>
          <p:cNvPr id="48" name="Oval 76"/>
          <p:cNvSpPr/>
          <p:nvPr/>
        </p:nvSpPr>
        <p:spPr>
          <a:xfrm>
            <a:off x="73461" y="1813250"/>
            <a:ext cx="341752" cy="341752"/>
          </a:xfrm>
          <a:prstGeom prst="ellipse">
            <a:avLst/>
          </a:prstGeom>
          <a:solidFill>
            <a:srgbClr val="E51B2E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Century Gothic"/>
                <a:cs typeface="Century Gothic"/>
                <a:sym typeface="Wingdings" pitchFamily="2" charset="2"/>
              </a:rPr>
              <a:t>2</a:t>
            </a:r>
            <a:endParaRPr lang="en-US" sz="1400" b="1" dirty="0">
              <a:solidFill>
                <a:srgbClr val="FFFFFF"/>
              </a:solidFill>
              <a:latin typeface="Century Gothic"/>
              <a:cs typeface="Century Gothic"/>
              <a:sym typeface="Wingdings" pitchFamily="2" charset="2"/>
            </a:endParaRPr>
          </a:p>
        </p:txBody>
      </p:sp>
      <p:sp>
        <p:nvSpPr>
          <p:cNvPr id="49" name="Oval 77"/>
          <p:cNvSpPr/>
          <p:nvPr/>
        </p:nvSpPr>
        <p:spPr>
          <a:xfrm>
            <a:off x="4693553" y="1813250"/>
            <a:ext cx="341752" cy="341752"/>
          </a:xfrm>
          <a:prstGeom prst="ellipse">
            <a:avLst/>
          </a:prstGeom>
          <a:solidFill>
            <a:srgbClr val="E51B2E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Century Gothic"/>
                <a:cs typeface="Century Gothic"/>
                <a:sym typeface="Wingdings" pitchFamily="2" charset="2"/>
              </a:rPr>
              <a:t>4</a:t>
            </a:r>
            <a:endParaRPr lang="en-US" sz="1400" b="1" dirty="0">
              <a:solidFill>
                <a:srgbClr val="FFFFFF"/>
              </a:solidFill>
              <a:latin typeface="Century Gothic"/>
              <a:cs typeface="Century Gothic"/>
              <a:sym typeface="Wingdings" pitchFamily="2" charset="2"/>
            </a:endParaRPr>
          </a:p>
        </p:txBody>
      </p:sp>
      <p:sp>
        <p:nvSpPr>
          <p:cNvPr id="50" name="Oval 79"/>
          <p:cNvSpPr/>
          <p:nvPr/>
        </p:nvSpPr>
        <p:spPr>
          <a:xfrm>
            <a:off x="6951733" y="1813250"/>
            <a:ext cx="341752" cy="341752"/>
          </a:xfrm>
          <a:prstGeom prst="ellipse">
            <a:avLst/>
          </a:prstGeom>
          <a:solidFill>
            <a:schemeClr val="bg2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Century Gothic"/>
                <a:cs typeface="Century Gothic"/>
                <a:sym typeface="Wingdings" pitchFamily="2" charset="2"/>
              </a:rPr>
              <a:t>5</a:t>
            </a:r>
            <a:endParaRPr lang="en-US" sz="1400" b="1" dirty="0">
              <a:solidFill>
                <a:srgbClr val="FFFFFF"/>
              </a:solidFill>
              <a:latin typeface="Century Gothic"/>
              <a:cs typeface="Century Gothic"/>
              <a:sym typeface="Wingdings" pitchFamily="2" charset="2"/>
            </a:endParaRPr>
          </a:p>
        </p:txBody>
      </p:sp>
      <p:sp>
        <p:nvSpPr>
          <p:cNvPr id="51" name="Oval 80"/>
          <p:cNvSpPr/>
          <p:nvPr/>
        </p:nvSpPr>
        <p:spPr>
          <a:xfrm>
            <a:off x="2437480" y="1813250"/>
            <a:ext cx="352017" cy="341752"/>
          </a:xfrm>
          <a:prstGeom prst="ellipse">
            <a:avLst/>
          </a:prstGeom>
          <a:solidFill>
            <a:srgbClr val="E51B2E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Century Gothic"/>
                <a:cs typeface="Century Gothic"/>
                <a:sym typeface="Wingdings" pitchFamily="2" charset="2"/>
              </a:rPr>
              <a:t>3</a:t>
            </a:r>
            <a:endParaRPr lang="en-US" sz="1400" b="1" dirty="0">
              <a:solidFill>
                <a:srgbClr val="FFFFFF"/>
              </a:solidFill>
              <a:latin typeface="Century Gothic"/>
              <a:cs typeface="Century Gothic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5936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9383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Espace réservé du contenu 2"/>
          <p:cNvSpPr txBox="1">
            <a:spLocks/>
          </p:cNvSpPr>
          <p:nvPr/>
        </p:nvSpPr>
        <p:spPr>
          <a:xfrm>
            <a:off x="533400" y="1219200"/>
            <a:ext cx="7981950" cy="447135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Processus d’élaboration du Plan</a:t>
            </a:r>
          </a:p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Cadre général d’élaboration du Plan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Diagnostic du développement avant Plan</a:t>
            </a:r>
            <a:endParaRPr lang="ar-TN" dirty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Les défis</a:t>
            </a:r>
            <a:endParaRPr lang="ar-TN" dirty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Vers un nouveau modèle de développement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Objectifs, Réformes et Projets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Avancement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des réformes structurelles 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Investissements 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Conditions de réussite 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93265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172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/>
          <p:nvPr/>
        </p:nvSpPr>
        <p:spPr>
          <a:xfrm>
            <a:off x="286797" y="2858422"/>
            <a:ext cx="2870879" cy="1511999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812800" lvl="2" defTabSz="361950"/>
            <a:r>
              <a:rPr lang="fr-FR" sz="1400" b="1" dirty="0" smtClean="0">
                <a:latin typeface="Century Gothic"/>
                <a:cs typeface="Century Gothic"/>
              </a:rPr>
              <a:t>Renforcement </a:t>
            </a:r>
          </a:p>
          <a:p>
            <a:pPr marL="812800" lvl="2" defTabSz="361950"/>
            <a:r>
              <a:rPr lang="fr-FR" sz="1400" b="1" dirty="0" smtClean="0">
                <a:latin typeface="Century Gothic"/>
                <a:cs typeface="Century Gothic"/>
              </a:rPr>
              <a:t>de l’Institution Sécuritaire </a:t>
            </a:r>
            <a:endParaRPr lang="x-none" b="1" dirty="0">
              <a:latin typeface="Century Gothic"/>
              <a:cs typeface="Century Gothic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8049" y="1108361"/>
            <a:ext cx="2880000" cy="1511999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815975" lvl="2" defTabSz="349250"/>
            <a:r>
              <a:rPr lang="fr-FR" sz="1400" b="1" dirty="0" smtClean="0">
                <a:latin typeface="Century Gothic"/>
                <a:cs typeface="Century Gothic"/>
              </a:rPr>
              <a:t>Réforme du Système Judiciaire </a:t>
            </a:r>
          </a:p>
          <a:p>
            <a:pPr marL="815975" lvl="2" defTabSz="349250"/>
            <a:r>
              <a:rPr lang="fr-FR" sz="1400" b="1" dirty="0" smtClean="0">
                <a:latin typeface="Century Gothic"/>
                <a:cs typeface="Century Gothic"/>
              </a:rPr>
              <a:t>et Pénitentiaire </a:t>
            </a:r>
            <a:endParaRPr lang="x-none" sz="1400" b="1" dirty="0">
              <a:latin typeface="Century Gothic"/>
              <a:cs typeface="Century Gothic"/>
            </a:endParaRPr>
          </a:p>
        </p:txBody>
      </p:sp>
      <p:sp>
        <p:nvSpPr>
          <p:cNvPr id="23" name="Pentagon 22"/>
          <p:cNvSpPr/>
          <p:nvPr/>
        </p:nvSpPr>
        <p:spPr>
          <a:xfrm>
            <a:off x="286797" y="1108361"/>
            <a:ext cx="701174" cy="1511999"/>
          </a:xfrm>
          <a:prstGeom prst="homePlate">
            <a:avLst>
              <a:gd name="adj" fmla="val 14381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/>
              <a:cs typeface="Century Gothic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436847" y="1650182"/>
            <a:ext cx="365760" cy="361950"/>
          </a:xfrm>
          <a:prstGeom prst="ellipse">
            <a:avLst/>
          </a:prstGeom>
          <a:solidFill>
            <a:schemeClr val="bg1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200" b="1" dirty="0" smtClean="0">
                <a:solidFill>
                  <a:schemeClr val="bg2"/>
                </a:solidFill>
                <a:latin typeface="Century Gothic"/>
                <a:cs typeface="Century Gothic"/>
              </a:rPr>
              <a:t>1</a:t>
            </a:r>
            <a:endParaRPr lang="en-US" sz="1200" b="1" dirty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557642" y="2858422"/>
            <a:ext cx="5395099" cy="1511999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225425" indent="-106363">
              <a:spcAft>
                <a:spcPts val="600"/>
              </a:spcAft>
              <a:buClr>
                <a:srgbClr val="E51B2E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Consécration d’une réelle </a:t>
            </a:r>
            <a:r>
              <a:rPr lang="fr-FR" sz="1400" b="1" dirty="0" smtClean="0">
                <a:latin typeface="Century Gothic"/>
                <a:cs typeface="Century Gothic"/>
              </a:rPr>
              <a:t>sûreté républicaine</a:t>
            </a:r>
          </a:p>
          <a:p>
            <a:pPr marL="225425" indent="-106363">
              <a:spcAft>
                <a:spcPts val="600"/>
              </a:spcAft>
              <a:buClr>
                <a:srgbClr val="E51B2E"/>
              </a:buClr>
              <a:buFont typeface="Arial" pitchFamily="34" charset="0"/>
              <a:buChar char="•"/>
            </a:pPr>
            <a:r>
              <a:rPr lang="fr-FR" sz="1400" b="1" dirty="0" smtClean="0">
                <a:latin typeface="Century Gothic"/>
                <a:cs typeface="Century Gothic"/>
              </a:rPr>
              <a:t>Déploiement</a:t>
            </a:r>
            <a:r>
              <a:rPr lang="fr-FR" sz="1400" dirty="0" smtClean="0">
                <a:latin typeface="Century Gothic"/>
                <a:cs typeface="Century Gothic"/>
              </a:rPr>
              <a:t> sécuritaire </a:t>
            </a:r>
            <a:r>
              <a:rPr lang="fr-FR" sz="1400" b="1" dirty="0" smtClean="0">
                <a:latin typeface="Century Gothic"/>
                <a:cs typeface="Century Gothic"/>
              </a:rPr>
              <a:t>plus large </a:t>
            </a:r>
            <a:r>
              <a:rPr lang="fr-FR" sz="1400" dirty="0" smtClean="0">
                <a:latin typeface="Century Gothic"/>
                <a:cs typeface="Century Gothic"/>
              </a:rPr>
              <a:t>dans les régions </a:t>
            </a:r>
          </a:p>
          <a:p>
            <a:pPr marL="225425" indent="-106363">
              <a:spcAft>
                <a:spcPts val="600"/>
              </a:spcAft>
              <a:buClr>
                <a:srgbClr val="E51B2E"/>
              </a:buClr>
              <a:buFont typeface="Arial" pitchFamily="34" charset="0"/>
              <a:buChar char="•"/>
            </a:pPr>
            <a:r>
              <a:rPr lang="fr-FR" sz="1400" b="1" dirty="0" smtClean="0">
                <a:latin typeface="Century Gothic"/>
                <a:cs typeface="Century Gothic"/>
              </a:rPr>
              <a:t>Modernisation</a:t>
            </a:r>
            <a:r>
              <a:rPr lang="fr-FR" sz="1400" dirty="0" smtClean="0">
                <a:latin typeface="Century Gothic"/>
                <a:cs typeface="Century Gothic"/>
              </a:rPr>
              <a:t> des moyens de travail pour l’amélioration de la qualité des prestations sécuritaires et administratives  </a:t>
            </a:r>
            <a:endParaRPr lang="ar-TN" sz="1400" dirty="0" smtClean="0">
              <a:latin typeface="Century Gothic"/>
              <a:cs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57642" y="1108361"/>
            <a:ext cx="5381371" cy="1489363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225425" indent="-106363">
              <a:spcAft>
                <a:spcPts val="600"/>
              </a:spcAft>
              <a:buClr>
                <a:srgbClr val="E51B2E"/>
              </a:buClr>
              <a:buFont typeface="Arial" pitchFamily="34" charset="0"/>
              <a:buChar char="•"/>
            </a:pPr>
            <a:r>
              <a:rPr lang="fr-FR" sz="1400" b="1" dirty="0" smtClean="0">
                <a:latin typeface="Century Gothic"/>
                <a:cs typeface="Century Gothic"/>
              </a:rPr>
              <a:t>Renforcer l’indépendance </a:t>
            </a:r>
            <a:r>
              <a:rPr lang="fr-FR" sz="1400" dirty="0" smtClean="0">
                <a:latin typeface="Century Gothic"/>
                <a:cs typeface="Century Gothic"/>
              </a:rPr>
              <a:t>du pouvoir de la justice</a:t>
            </a:r>
            <a:endParaRPr lang="ar-TN" sz="1400" dirty="0" smtClean="0">
              <a:latin typeface="Century Gothic"/>
              <a:cs typeface="Century Gothic"/>
            </a:endParaRPr>
          </a:p>
          <a:p>
            <a:pPr marL="225425" indent="-106363">
              <a:spcAft>
                <a:spcPts val="600"/>
              </a:spcAft>
              <a:buClr>
                <a:srgbClr val="E51B2E"/>
              </a:buClr>
              <a:buFont typeface="Arial" pitchFamily="34" charset="0"/>
              <a:buChar char="•"/>
            </a:pPr>
            <a:r>
              <a:rPr lang="fr-FR" sz="1400" b="1" dirty="0" smtClean="0">
                <a:latin typeface="Century Gothic"/>
                <a:cs typeface="Century Gothic"/>
              </a:rPr>
              <a:t>Faciliter l’accès à la justice </a:t>
            </a:r>
            <a:r>
              <a:rPr lang="fr-FR" sz="1400" dirty="0" smtClean="0">
                <a:latin typeface="Century Gothic"/>
                <a:cs typeface="Century Gothic"/>
              </a:rPr>
              <a:t>par la </a:t>
            </a:r>
            <a:r>
              <a:rPr lang="fr-FR" sz="1400" b="1" dirty="0" smtClean="0">
                <a:latin typeface="Century Gothic"/>
                <a:cs typeface="Century Gothic"/>
              </a:rPr>
              <a:t>proximité</a:t>
            </a:r>
            <a:r>
              <a:rPr lang="fr-FR" sz="1400" dirty="0" smtClean="0">
                <a:latin typeface="Century Gothic"/>
                <a:cs typeface="Century Gothic"/>
              </a:rPr>
              <a:t> et la </a:t>
            </a:r>
            <a:r>
              <a:rPr lang="fr-FR" sz="1400" b="1" dirty="0" smtClean="0">
                <a:latin typeface="Century Gothic"/>
                <a:cs typeface="Century Gothic"/>
              </a:rPr>
              <a:t>spécialisation</a:t>
            </a:r>
          </a:p>
          <a:p>
            <a:pPr marL="225425" indent="-106363">
              <a:spcAft>
                <a:spcPts val="600"/>
              </a:spcAft>
              <a:buClr>
                <a:srgbClr val="E51B2E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Mettre à niveau rapidement </a:t>
            </a:r>
            <a:r>
              <a:rPr lang="fr-FR" sz="1400" b="1" dirty="0" smtClean="0">
                <a:latin typeface="Century Gothic"/>
                <a:cs typeface="Century Gothic"/>
              </a:rPr>
              <a:t>l’infrastructure pénitentiaire </a:t>
            </a:r>
            <a:r>
              <a:rPr lang="fr-FR" sz="1400" dirty="0" smtClean="0">
                <a:latin typeface="Century Gothic"/>
                <a:cs typeface="Century Gothic"/>
              </a:rPr>
              <a:t>pour être dans les normes internationales </a:t>
            </a:r>
            <a:endParaRPr lang="ar-TN" sz="1400" dirty="0" smtClean="0">
              <a:latin typeface="Century Gothic"/>
              <a:cs typeface="Century Gothic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8051" y="4580658"/>
            <a:ext cx="2879999" cy="1511999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812800" lvl="2" defTabSz="361950"/>
            <a:r>
              <a:rPr lang="fr-FR" sz="1400" b="1" dirty="0" smtClean="0">
                <a:latin typeface="Century Gothic"/>
                <a:cs typeface="Century Gothic"/>
              </a:rPr>
              <a:t>Développement </a:t>
            </a:r>
          </a:p>
          <a:p>
            <a:pPr marL="812800" lvl="2" defTabSz="361950"/>
            <a:r>
              <a:rPr lang="fr-FR" sz="1400" b="1" dirty="0" smtClean="0">
                <a:latin typeface="Century Gothic"/>
                <a:cs typeface="Century Gothic"/>
              </a:rPr>
              <a:t>de l’Institution Militaire </a:t>
            </a:r>
            <a:endParaRPr lang="x-none" sz="1400" b="1" dirty="0">
              <a:latin typeface="Century Gothic"/>
              <a:cs typeface="Century Gothic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557642" y="4580658"/>
            <a:ext cx="5437301" cy="1511999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225425" indent="-106363">
              <a:spcAft>
                <a:spcPts val="600"/>
              </a:spcAft>
              <a:buClr>
                <a:srgbClr val="E51B2E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Renforcement des </a:t>
            </a:r>
            <a:r>
              <a:rPr lang="fr-FR" sz="1400" b="1" dirty="0" smtClean="0">
                <a:latin typeface="Century Gothic"/>
                <a:cs typeface="Century Gothic"/>
              </a:rPr>
              <a:t>capacités militaires, </a:t>
            </a:r>
            <a:r>
              <a:rPr lang="fr-FR" sz="1400" dirty="0" smtClean="0">
                <a:latin typeface="Century Gothic"/>
                <a:cs typeface="Century Gothic"/>
              </a:rPr>
              <a:t> techniques et technologiques</a:t>
            </a:r>
            <a:endParaRPr lang="ar-TN" sz="1400" dirty="0" smtClean="0">
              <a:latin typeface="Century Gothic"/>
              <a:cs typeface="Century Gothic"/>
            </a:endParaRPr>
          </a:p>
          <a:p>
            <a:pPr marL="225425" indent="-106363">
              <a:spcAft>
                <a:spcPts val="600"/>
              </a:spcAft>
              <a:buClr>
                <a:srgbClr val="E51B2E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Formation et entrainement du corps militaire d’élite en matière de </a:t>
            </a:r>
            <a:r>
              <a:rPr lang="fr-FR" sz="1400" b="1" dirty="0" smtClean="0">
                <a:latin typeface="Century Gothic"/>
                <a:cs typeface="Century Gothic"/>
              </a:rPr>
              <a:t>lutte contre le terrorisme </a:t>
            </a:r>
          </a:p>
          <a:p>
            <a:pPr marL="225425" indent="-106363">
              <a:spcAft>
                <a:spcPts val="600"/>
              </a:spcAft>
              <a:buClr>
                <a:srgbClr val="E51B2E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Consolidation des </a:t>
            </a:r>
            <a:r>
              <a:rPr lang="fr-FR" sz="1400" b="1" dirty="0" smtClean="0">
                <a:latin typeface="Century Gothic"/>
                <a:cs typeface="Century Gothic"/>
              </a:rPr>
              <a:t>structures hospitalières militaires</a:t>
            </a:r>
          </a:p>
        </p:txBody>
      </p:sp>
      <p:sp>
        <p:nvSpPr>
          <p:cNvPr id="27" name="Isosceles Triangle 65"/>
          <p:cNvSpPr/>
          <p:nvPr/>
        </p:nvSpPr>
        <p:spPr>
          <a:xfrm rot="5400000">
            <a:off x="3133527" y="1701733"/>
            <a:ext cx="548640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33" name="Isosceles Triangle 65"/>
          <p:cNvSpPr/>
          <p:nvPr/>
        </p:nvSpPr>
        <p:spPr>
          <a:xfrm rot="5400000">
            <a:off x="3133527" y="3491976"/>
            <a:ext cx="548640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34" name="Isosceles Triangle 65"/>
          <p:cNvSpPr/>
          <p:nvPr/>
        </p:nvSpPr>
        <p:spPr>
          <a:xfrm rot="5400000">
            <a:off x="3133527" y="5176084"/>
            <a:ext cx="548640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35" name="Pentagon 22"/>
          <p:cNvSpPr/>
          <p:nvPr/>
        </p:nvSpPr>
        <p:spPr>
          <a:xfrm>
            <a:off x="286797" y="2858422"/>
            <a:ext cx="685660" cy="1511999"/>
          </a:xfrm>
          <a:prstGeom prst="homePlate">
            <a:avLst>
              <a:gd name="adj" fmla="val 14381"/>
            </a:avLst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/>
              <a:cs typeface="Century Gothic"/>
            </a:endParaRPr>
          </a:p>
        </p:txBody>
      </p:sp>
      <p:sp>
        <p:nvSpPr>
          <p:cNvPr id="37" name="Oval 29"/>
          <p:cNvSpPr/>
          <p:nvPr/>
        </p:nvSpPr>
        <p:spPr>
          <a:xfrm>
            <a:off x="378790" y="3406407"/>
            <a:ext cx="365760" cy="361950"/>
          </a:xfrm>
          <a:prstGeom prst="ellipse">
            <a:avLst/>
          </a:prstGeom>
          <a:solidFill>
            <a:schemeClr val="bg1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2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38" name="Pentagon 22"/>
          <p:cNvSpPr/>
          <p:nvPr/>
        </p:nvSpPr>
        <p:spPr>
          <a:xfrm>
            <a:off x="286797" y="4580658"/>
            <a:ext cx="685660" cy="1511999"/>
          </a:xfrm>
          <a:prstGeom prst="homePlate">
            <a:avLst>
              <a:gd name="adj" fmla="val 14381"/>
            </a:avLst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/>
              <a:cs typeface="Century Gothic"/>
            </a:endParaRPr>
          </a:p>
        </p:txBody>
      </p:sp>
      <p:sp>
        <p:nvSpPr>
          <p:cNvPr id="39" name="Oval 29"/>
          <p:cNvSpPr/>
          <p:nvPr/>
        </p:nvSpPr>
        <p:spPr>
          <a:xfrm>
            <a:off x="431405" y="5185765"/>
            <a:ext cx="365760" cy="361950"/>
          </a:xfrm>
          <a:prstGeom prst="ellipse">
            <a:avLst/>
          </a:prstGeom>
          <a:solidFill>
            <a:schemeClr val="bg1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3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</a:t>
            </a:r>
          </a:p>
          <a:p>
            <a:pPr marL="0" lvl="1"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Domaines de souveraineté</a:t>
            </a:r>
          </a:p>
          <a:p>
            <a:pPr marL="0" lvl="1">
              <a:lnSpc>
                <a:spcPct val="120000"/>
              </a:lnSpc>
              <a:defRPr/>
            </a:pPr>
            <a:endParaRPr lang="fr-FR" sz="1600" cap="small" dirty="0">
              <a:solidFill>
                <a:schemeClr val="bg2"/>
              </a:solidFill>
              <a:latin typeface="Century Gothic"/>
              <a:cs typeface="Century Gothic"/>
            </a:endParaRPr>
          </a:p>
          <a:p>
            <a:pPr marL="0" lvl="1">
              <a:lnSpc>
                <a:spcPct val="120000"/>
              </a:lnSpc>
              <a:defRPr/>
            </a:pP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7390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196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32"/>
          <p:cNvSpPr/>
          <p:nvPr/>
        </p:nvSpPr>
        <p:spPr>
          <a:xfrm>
            <a:off x="3408400" y="1124443"/>
            <a:ext cx="5510003" cy="1548000"/>
          </a:xfrm>
          <a:prstGeom prst="rect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184150" lvl="2" indent="-184150">
              <a:spcAft>
                <a:spcPts val="9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Elargir les domaines de </a:t>
            </a:r>
            <a:r>
              <a:rPr lang="fr-FR" sz="1400" b="1" dirty="0" smtClean="0">
                <a:latin typeface="Century Gothic"/>
                <a:cs typeface="Century Gothic"/>
              </a:rPr>
              <a:t>coopération sécuritaire </a:t>
            </a:r>
            <a:r>
              <a:rPr lang="fr-FR" sz="1400" dirty="0" smtClean="0">
                <a:latin typeface="Century Gothic"/>
                <a:cs typeface="Century Gothic"/>
              </a:rPr>
              <a:t>et d’investigation </a:t>
            </a:r>
            <a:endParaRPr lang="ar-TN" sz="1400" dirty="0" smtClean="0">
              <a:latin typeface="Century Gothic"/>
              <a:cs typeface="Century Gothic"/>
            </a:endParaRPr>
          </a:p>
          <a:p>
            <a:pPr marL="184150" lvl="2" indent="-184150">
              <a:spcAft>
                <a:spcPts val="9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Consolider le rôle de la </a:t>
            </a:r>
            <a:r>
              <a:rPr lang="fr-FR" sz="1400" b="1" dirty="0" smtClean="0">
                <a:latin typeface="Century Gothic"/>
                <a:cs typeface="Century Gothic"/>
              </a:rPr>
              <a:t>diplomatie prospective</a:t>
            </a:r>
            <a:endParaRPr lang="ar-TN" sz="1400" b="1" dirty="0" smtClean="0">
              <a:latin typeface="Century Gothic"/>
              <a:cs typeface="Century Gothic"/>
            </a:endParaRPr>
          </a:p>
          <a:p>
            <a:pPr marL="184150" lvl="2" indent="-184150"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Œuvrer avec les parties libyenne et algérienne pour la sécurisation de nos frontières et la </a:t>
            </a:r>
            <a:r>
              <a:rPr lang="fr-FR" sz="1400" b="1" dirty="0" smtClean="0">
                <a:latin typeface="Century Gothic"/>
                <a:cs typeface="Century Gothic"/>
              </a:rPr>
              <a:t>lutte contre le terrorisme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32067" y="1118366"/>
            <a:ext cx="1368000" cy="4990138"/>
          </a:xfrm>
          <a:prstGeom prst="rect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446088" lvl="2" defTabSz="809625"/>
            <a:r>
              <a:rPr lang="fr-FR" sz="1500" b="1" dirty="0" smtClean="0">
                <a:latin typeface="Century Gothic"/>
                <a:cs typeface="Century Gothic"/>
              </a:rPr>
              <a:t>Politique Etrangère</a:t>
            </a:r>
            <a:endParaRPr lang="ar-TN" sz="1500" b="1" dirty="0">
              <a:latin typeface="Century Gothic"/>
              <a:cs typeface="Century Gothic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793843" y="1124443"/>
            <a:ext cx="1518092" cy="1548000"/>
          </a:xfrm>
          <a:prstGeom prst="rect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90488" lvl="3" indent="-42863">
              <a:spcAft>
                <a:spcPts val="300"/>
              </a:spcAft>
            </a:pPr>
            <a:r>
              <a:rPr lang="fr-FR" sz="1400" b="1" dirty="0" smtClean="0">
                <a:latin typeface="Century Gothic"/>
                <a:cs typeface="Century Gothic"/>
              </a:rPr>
              <a:t>1. Volet Sécuritaire 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793843" y="2844509"/>
            <a:ext cx="1500756" cy="1548000"/>
          </a:xfrm>
          <a:prstGeom prst="rect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90488" lvl="3" indent="-42863">
              <a:spcAft>
                <a:spcPts val="300"/>
              </a:spcAft>
            </a:pPr>
            <a:r>
              <a:rPr lang="fr-FR" sz="1400" b="1" dirty="0" smtClean="0">
                <a:latin typeface="Century Gothic"/>
                <a:cs typeface="Century Gothic"/>
              </a:rPr>
              <a:t>2. Volet Economique </a:t>
            </a:r>
            <a:endParaRPr lang="ar-TN" sz="1400" b="1" dirty="0" smtClean="0">
              <a:latin typeface="Century Gothic"/>
              <a:cs typeface="Century Gothic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793842" y="4564575"/>
            <a:ext cx="1467913" cy="1548000"/>
          </a:xfrm>
          <a:prstGeom prst="rect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266700" lvl="3" indent="-219075">
              <a:spcAft>
                <a:spcPts val="0"/>
              </a:spcAft>
              <a:buFont typeface="+mj-lt"/>
              <a:buAutoNum type="arabicPeriod" startAt="3"/>
            </a:pPr>
            <a:r>
              <a:rPr lang="fr-FR" sz="1400" b="1" dirty="0" smtClean="0">
                <a:latin typeface="Century Gothic"/>
                <a:cs typeface="Century Gothic"/>
              </a:rPr>
              <a:t>Volet Social et Consulaire 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409556" y="2844509"/>
            <a:ext cx="5545816" cy="1548000"/>
          </a:xfrm>
          <a:prstGeom prst="rect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184150" lvl="2" indent="-184150"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Œuvrer davantage pour la mobilisation de l’</a:t>
            </a:r>
            <a:r>
              <a:rPr lang="fr-FR" sz="1400" b="1" dirty="0" smtClean="0">
                <a:latin typeface="Century Gothic"/>
                <a:cs typeface="Century Gothic"/>
              </a:rPr>
              <a:t>appui financier et économique</a:t>
            </a:r>
            <a:endParaRPr lang="ar-TN" sz="1400" b="1" dirty="0" smtClean="0">
              <a:latin typeface="Century Gothic"/>
              <a:cs typeface="Century Gothic"/>
            </a:endParaRPr>
          </a:p>
          <a:p>
            <a:pPr marL="184150" lvl="2" indent="-184150"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Accélérer la concrétisation du processus </a:t>
            </a:r>
            <a:r>
              <a:rPr lang="fr-FR" sz="1400" b="1" dirty="0" smtClean="0">
                <a:latin typeface="Century Gothic"/>
                <a:cs typeface="Century Gothic"/>
              </a:rPr>
              <a:t>de partenaire privilégié avec l’Union Européenne  </a:t>
            </a:r>
          </a:p>
          <a:p>
            <a:pPr marL="184150" lvl="2" indent="-184150"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Développer la </a:t>
            </a:r>
            <a:r>
              <a:rPr lang="fr-FR" sz="1400" b="1" dirty="0" smtClean="0">
                <a:latin typeface="Century Gothic"/>
                <a:cs typeface="Century Gothic"/>
              </a:rPr>
              <a:t>stratégie vers l’Afrique </a:t>
            </a:r>
            <a:r>
              <a:rPr lang="fr-FR" sz="1400" dirty="0" smtClean="0">
                <a:latin typeface="Century Gothic"/>
                <a:cs typeface="Century Gothic"/>
              </a:rPr>
              <a:t>et</a:t>
            </a:r>
            <a:r>
              <a:rPr lang="fr-FR" sz="1400" b="1" dirty="0" smtClean="0">
                <a:latin typeface="Century Gothic"/>
                <a:cs typeface="Century Gothic"/>
              </a:rPr>
              <a:t> l’Asie </a:t>
            </a:r>
            <a:r>
              <a:rPr lang="fr-FR" sz="1400" dirty="0" smtClean="0">
                <a:latin typeface="Century Gothic"/>
                <a:cs typeface="Century Gothic"/>
              </a:rPr>
              <a:t>dans le cadre de l’orientation </a:t>
            </a:r>
            <a:r>
              <a:rPr lang="fr-FR" sz="1400" b="1" dirty="0" smtClean="0">
                <a:latin typeface="Century Gothic"/>
                <a:cs typeface="Century Gothic"/>
              </a:rPr>
              <a:t>Tunisie Hub économique régional</a:t>
            </a:r>
            <a:endParaRPr lang="ar-TN" sz="1400" b="1" dirty="0" smtClean="0">
              <a:latin typeface="Century Gothic"/>
              <a:cs typeface="Century Gothic"/>
            </a:endParaRPr>
          </a:p>
        </p:txBody>
      </p:sp>
      <p:sp>
        <p:nvSpPr>
          <p:cNvPr id="43" name="Pentagon 22"/>
          <p:cNvSpPr/>
          <p:nvPr/>
        </p:nvSpPr>
        <p:spPr>
          <a:xfrm>
            <a:off x="132898" y="1132991"/>
            <a:ext cx="365866" cy="4949697"/>
          </a:xfrm>
          <a:prstGeom prst="homePlate">
            <a:avLst>
              <a:gd name="adj" fmla="val 43134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09796" y="4564575"/>
            <a:ext cx="5553229" cy="1548000"/>
          </a:xfrm>
          <a:prstGeom prst="rect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 anchorCtr="0"/>
          <a:lstStyle/>
          <a:p>
            <a:pPr marL="184150" lvl="2" indent="-184150">
              <a:spcAft>
                <a:spcPts val="9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Procéder à la mise en œuvre de </a:t>
            </a:r>
            <a:r>
              <a:rPr lang="fr-FR" sz="1400" b="1" dirty="0" smtClean="0">
                <a:latin typeface="Century Gothic"/>
                <a:cs typeface="Century Gothic"/>
              </a:rPr>
              <a:t>l’accord du partenariat  de mobilité avec l’Union Européenne</a:t>
            </a:r>
            <a:r>
              <a:rPr lang="fr-FR" sz="1400" dirty="0" smtClean="0">
                <a:latin typeface="Century Gothic"/>
                <a:cs typeface="Century Gothic"/>
              </a:rPr>
              <a:t> </a:t>
            </a:r>
            <a:endParaRPr lang="ar-TN" sz="1400" dirty="0" smtClean="0">
              <a:latin typeface="Century Gothic"/>
              <a:cs typeface="Century Gothic"/>
            </a:endParaRPr>
          </a:p>
          <a:p>
            <a:pPr marL="184150" lvl="2" indent="-184150"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Renforcer la </a:t>
            </a:r>
            <a:r>
              <a:rPr lang="fr-FR" sz="1400" b="1" dirty="0" smtClean="0">
                <a:latin typeface="Century Gothic"/>
                <a:cs typeface="Century Gothic"/>
              </a:rPr>
              <a:t>présence</a:t>
            </a:r>
            <a:r>
              <a:rPr lang="fr-FR" sz="1400" dirty="0" smtClean="0">
                <a:latin typeface="Century Gothic"/>
                <a:cs typeface="Century Gothic"/>
              </a:rPr>
              <a:t> </a:t>
            </a:r>
            <a:r>
              <a:rPr lang="fr-FR" sz="1400" b="1" dirty="0" smtClean="0">
                <a:latin typeface="Century Gothic"/>
                <a:cs typeface="Century Gothic"/>
              </a:rPr>
              <a:t>consulaire</a:t>
            </a:r>
            <a:r>
              <a:rPr lang="fr-FR" sz="1400" dirty="0" smtClean="0">
                <a:latin typeface="Century Gothic"/>
                <a:cs typeface="Century Gothic"/>
              </a:rPr>
              <a:t> sur les</a:t>
            </a:r>
            <a:r>
              <a:rPr lang="fr-FR" sz="1400" b="1" dirty="0" smtClean="0">
                <a:latin typeface="Century Gothic"/>
                <a:cs typeface="Century Gothic"/>
              </a:rPr>
              <a:t> continents Asiatique et Africain</a:t>
            </a:r>
            <a:endParaRPr lang="ar-TN" sz="1400" b="1" dirty="0" smtClean="0">
              <a:latin typeface="Century Gothic"/>
              <a:cs typeface="Century Gothic"/>
            </a:endParaRPr>
          </a:p>
        </p:txBody>
      </p:sp>
      <p:sp>
        <p:nvSpPr>
          <p:cNvPr id="48" name="Oval 29"/>
          <p:cNvSpPr/>
          <p:nvPr/>
        </p:nvSpPr>
        <p:spPr>
          <a:xfrm>
            <a:off x="108443" y="3431862"/>
            <a:ext cx="365760" cy="361950"/>
          </a:xfrm>
          <a:prstGeom prst="ellipse">
            <a:avLst/>
          </a:prstGeom>
          <a:solidFill>
            <a:schemeClr val="bg1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ar-TN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4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13" name="Isosceles Triangle 65"/>
          <p:cNvSpPr/>
          <p:nvPr/>
        </p:nvSpPr>
        <p:spPr>
          <a:xfrm rot="5400000">
            <a:off x="1386390" y="1826443"/>
            <a:ext cx="548640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14" name="Isosceles Triangle 65"/>
          <p:cNvSpPr/>
          <p:nvPr/>
        </p:nvSpPr>
        <p:spPr>
          <a:xfrm rot="5400000">
            <a:off x="1386390" y="3546509"/>
            <a:ext cx="548640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15" name="Isosceles Triangle 65"/>
          <p:cNvSpPr/>
          <p:nvPr/>
        </p:nvSpPr>
        <p:spPr>
          <a:xfrm rot="5400000">
            <a:off x="1386390" y="5266575"/>
            <a:ext cx="548640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</a:t>
            </a:r>
          </a:p>
          <a:p>
            <a:pPr marL="0" lvl="1"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Domaines de souveraineté</a:t>
            </a:r>
          </a:p>
          <a:p>
            <a:pPr marL="0" lvl="1">
              <a:lnSpc>
                <a:spcPct val="120000"/>
              </a:lnSpc>
              <a:defRPr/>
            </a:pPr>
            <a:endParaRPr lang="fr-FR" sz="1600" cap="small" dirty="0">
              <a:solidFill>
                <a:schemeClr val="bg2"/>
              </a:solidFill>
              <a:latin typeface="Century Gothic"/>
              <a:cs typeface="Century Gothic"/>
            </a:endParaRPr>
          </a:p>
          <a:p>
            <a:pPr marL="0" lvl="1">
              <a:lnSpc>
                <a:spcPct val="120000"/>
              </a:lnSpc>
              <a:defRPr/>
            </a:pP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7390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6221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32"/>
          <p:cNvSpPr/>
          <p:nvPr/>
        </p:nvSpPr>
        <p:spPr>
          <a:xfrm>
            <a:off x="1791856" y="1482614"/>
            <a:ext cx="1691999" cy="1547996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176213" lvl="2" indent="-176213">
              <a:spcAft>
                <a:spcPts val="300"/>
              </a:spcAft>
              <a:buFont typeface="+mj-lt"/>
              <a:buAutoNum type="arabicPeriod"/>
            </a:pPr>
            <a:r>
              <a:rPr lang="fr-FR" sz="1400" b="1" dirty="0" smtClean="0">
                <a:latin typeface="Century Gothic"/>
                <a:cs typeface="Century Gothic"/>
              </a:rPr>
              <a:t>Réforme de l’administration 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29309" y="1478901"/>
            <a:ext cx="1597891" cy="4726052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358775" lvl="3" indent="1588">
              <a:spcAft>
                <a:spcPts val="300"/>
              </a:spcAft>
            </a:pPr>
            <a:r>
              <a:rPr lang="fr-FR" sz="1400" b="1" dirty="0" smtClean="0">
                <a:latin typeface="Century Gothic"/>
                <a:cs typeface="Century Gothic"/>
              </a:rPr>
              <a:t>Accélérer la concrétisation de la bonne gouvernance et la lutte contre la corruption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7673" y="1482614"/>
            <a:ext cx="3575522" cy="1547999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225425" indent="-106363">
              <a:buClr>
                <a:srgbClr val="E51B2E"/>
              </a:buClr>
              <a:buFont typeface="Arial" pitchFamily="34" charset="0"/>
              <a:buChar char="•"/>
            </a:pPr>
            <a:r>
              <a:rPr lang="fr-FR" sz="1300" dirty="0" smtClean="0">
                <a:latin typeface="Century Gothic"/>
                <a:cs typeface="Century Gothic"/>
              </a:rPr>
              <a:t>un </a:t>
            </a:r>
            <a:r>
              <a:rPr lang="fr-FR" sz="1300" b="1" dirty="0" smtClean="0">
                <a:latin typeface="Century Gothic"/>
                <a:cs typeface="Century Gothic"/>
              </a:rPr>
              <a:t>statut</a:t>
            </a:r>
            <a:r>
              <a:rPr lang="fr-FR" sz="1300" dirty="0" smtClean="0">
                <a:latin typeface="Century Gothic"/>
                <a:cs typeface="Century Gothic"/>
              </a:rPr>
              <a:t> particulier de la </a:t>
            </a:r>
            <a:r>
              <a:rPr lang="fr-FR" sz="1300" b="1" dirty="0" smtClean="0">
                <a:latin typeface="Century Gothic"/>
                <a:cs typeface="Century Gothic"/>
              </a:rPr>
              <a:t>haute fonction publique</a:t>
            </a:r>
          </a:p>
          <a:p>
            <a:pPr marL="225425" indent="-106363">
              <a:buClr>
                <a:srgbClr val="E51B2E"/>
              </a:buClr>
              <a:buFont typeface="Arial" pitchFamily="34" charset="0"/>
              <a:buChar char="•"/>
            </a:pPr>
            <a:r>
              <a:rPr lang="fr-FR" sz="1300" b="1" dirty="0" smtClean="0">
                <a:latin typeface="Century Gothic"/>
                <a:cs typeface="Century Gothic"/>
              </a:rPr>
              <a:t>Renforcement</a:t>
            </a:r>
            <a:r>
              <a:rPr lang="fr-FR" sz="1300" dirty="0" smtClean="0">
                <a:latin typeface="Century Gothic"/>
                <a:cs typeface="Century Gothic"/>
              </a:rPr>
              <a:t> des capacités des </a:t>
            </a:r>
            <a:r>
              <a:rPr lang="fr-FR" sz="1300" b="1" dirty="0" smtClean="0">
                <a:latin typeface="Century Gothic"/>
                <a:cs typeface="Century Gothic"/>
              </a:rPr>
              <a:t>ressources humaines </a:t>
            </a:r>
            <a:r>
              <a:rPr lang="fr-FR" sz="1300" dirty="0" smtClean="0">
                <a:latin typeface="Century Gothic"/>
                <a:cs typeface="Century Gothic"/>
              </a:rPr>
              <a:t>dans les </a:t>
            </a:r>
            <a:r>
              <a:rPr lang="fr-FR" sz="1300" b="1" dirty="0" smtClean="0">
                <a:latin typeface="Century Gothic"/>
                <a:cs typeface="Century Gothic"/>
              </a:rPr>
              <a:t>régions</a:t>
            </a:r>
          </a:p>
          <a:p>
            <a:pPr marL="225425" indent="-106363">
              <a:buClr>
                <a:srgbClr val="E51B2E"/>
              </a:buClr>
              <a:buFont typeface="Arial" pitchFamily="34" charset="0"/>
              <a:buChar char="•"/>
            </a:pPr>
            <a:r>
              <a:rPr lang="fr-FR" sz="1300" dirty="0" smtClean="0">
                <a:latin typeface="Century Gothic"/>
                <a:cs typeface="Century Gothic"/>
              </a:rPr>
              <a:t>Une </a:t>
            </a:r>
            <a:r>
              <a:rPr lang="fr-FR" sz="1300" b="1" dirty="0" smtClean="0">
                <a:latin typeface="Century Gothic"/>
                <a:cs typeface="Century Gothic"/>
              </a:rPr>
              <a:t>administration</a:t>
            </a:r>
            <a:r>
              <a:rPr lang="fr-FR" sz="1300" dirty="0" smtClean="0">
                <a:latin typeface="Century Gothic"/>
                <a:cs typeface="Century Gothic"/>
              </a:rPr>
              <a:t> </a:t>
            </a:r>
            <a:r>
              <a:rPr lang="fr-FR" sz="1300" b="1" dirty="0" smtClean="0">
                <a:latin typeface="Century Gothic"/>
                <a:cs typeface="Century Gothic"/>
              </a:rPr>
              <a:t>électronique</a:t>
            </a:r>
            <a:r>
              <a:rPr lang="fr-FR" sz="1300" dirty="0" smtClean="0">
                <a:latin typeface="Century Gothic"/>
                <a:cs typeface="Century Gothic"/>
              </a:rPr>
              <a:t> et simplification des procédures en vue </a:t>
            </a:r>
            <a:r>
              <a:rPr lang="fr-FR" sz="1300" b="1" dirty="0" smtClean="0">
                <a:latin typeface="Century Gothic"/>
                <a:cs typeface="Century Gothic"/>
              </a:rPr>
              <a:t>d’éliminer la bureaucratie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791856" y="3101578"/>
            <a:ext cx="1691999" cy="1656000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176213" lvl="2" indent="-176213">
              <a:spcAft>
                <a:spcPts val="300"/>
              </a:spcAft>
              <a:buFont typeface="+mj-lt"/>
              <a:buAutoNum type="arabicPeriod" startAt="2"/>
            </a:pPr>
            <a:r>
              <a:rPr lang="fr-FR" sz="1400" b="1" dirty="0" smtClean="0">
                <a:latin typeface="Century Gothic"/>
                <a:cs typeface="Century Gothic"/>
              </a:rPr>
              <a:t>Bonne gouvernance et lutte contre la corruption </a:t>
            </a:r>
            <a:endParaRPr lang="ar-TN" sz="1400" b="1" dirty="0" smtClean="0">
              <a:latin typeface="Century Gothic"/>
              <a:cs typeface="Century Gothic"/>
            </a:endParaRPr>
          </a:p>
        </p:txBody>
      </p:sp>
      <p:sp>
        <p:nvSpPr>
          <p:cNvPr id="25" name="Isosceles Triangle 65"/>
          <p:cNvSpPr/>
          <p:nvPr/>
        </p:nvSpPr>
        <p:spPr>
          <a:xfrm rot="5400000">
            <a:off x="3362253" y="3857578"/>
            <a:ext cx="548640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73054" y="3105986"/>
            <a:ext cx="3574301" cy="1656000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6838" lvl="2" indent="-96838">
              <a:buClr>
                <a:srgbClr val="E51B2E"/>
              </a:buClr>
              <a:buFont typeface="Arial" pitchFamily="34" charset="0"/>
              <a:buChar char="•"/>
            </a:pPr>
            <a:r>
              <a:rPr lang="fr-FR" sz="1300" dirty="0" smtClean="0">
                <a:latin typeface="Century Gothic"/>
                <a:cs typeface="Century Gothic"/>
              </a:rPr>
              <a:t>Amélioration de la </a:t>
            </a:r>
            <a:r>
              <a:rPr lang="fr-FR" sz="1300" b="1" dirty="0" smtClean="0">
                <a:latin typeface="Century Gothic"/>
                <a:cs typeface="Century Gothic"/>
              </a:rPr>
              <a:t>notation</a:t>
            </a:r>
            <a:r>
              <a:rPr lang="fr-FR" sz="1300" dirty="0" smtClean="0">
                <a:latin typeface="Century Gothic"/>
                <a:cs typeface="Century Gothic"/>
              </a:rPr>
              <a:t> de la Tunisie en matière de </a:t>
            </a:r>
            <a:r>
              <a:rPr lang="fr-FR" sz="1300" b="1" dirty="0" smtClean="0">
                <a:latin typeface="Century Gothic"/>
                <a:cs typeface="Century Gothic"/>
              </a:rPr>
              <a:t>transparence et lutte contre la corruption</a:t>
            </a:r>
          </a:p>
          <a:p>
            <a:pPr marL="96838" lvl="2" indent="-96838">
              <a:buClr>
                <a:srgbClr val="E51B2E"/>
              </a:buClr>
              <a:buFont typeface="Arial" pitchFamily="34" charset="0"/>
              <a:buChar char="•"/>
            </a:pPr>
            <a:r>
              <a:rPr lang="fr-FR" sz="1300" b="1" dirty="0" smtClean="0">
                <a:latin typeface="Century Gothic"/>
                <a:cs typeface="Century Gothic"/>
              </a:rPr>
              <a:t>Décentralisation</a:t>
            </a:r>
            <a:r>
              <a:rPr lang="fr-FR" sz="1300" dirty="0" smtClean="0">
                <a:latin typeface="Century Gothic"/>
                <a:cs typeface="Century Gothic"/>
              </a:rPr>
              <a:t> et renforcement de l’autonomie régionale</a:t>
            </a:r>
          </a:p>
          <a:p>
            <a:pPr marL="96838" lvl="2" indent="-96838">
              <a:buClr>
                <a:srgbClr val="E51B2E"/>
              </a:buClr>
              <a:buFont typeface="Arial" pitchFamily="34" charset="0"/>
              <a:buChar char="•"/>
            </a:pPr>
            <a:r>
              <a:rPr lang="fr-FR" sz="1300" dirty="0" smtClean="0">
                <a:latin typeface="Century Gothic"/>
                <a:cs typeface="Century Gothic"/>
              </a:rPr>
              <a:t>Production et diffusion de l’information statistique conformément aux normes internationales et </a:t>
            </a:r>
            <a:r>
              <a:rPr lang="fr-FR" sz="1300" b="1" dirty="0" smtClean="0">
                <a:latin typeface="Century Gothic"/>
                <a:cs typeface="Century Gothic"/>
              </a:rPr>
              <a:t>accès à l’information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791856" y="4815875"/>
            <a:ext cx="1691999" cy="1440000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176213" lvl="2" indent="-176213">
              <a:spcAft>
                <a:spcPts val="300"/>
              </a:spcAft>
              <a:buFont typeface="+mj-lt"/>
              <a:buAutoNum type="arabicPeriod" startAt="3"/>
            </a:pPr>
            <a:r>
              <a:rPr lang="fr-FR" sz="1400" b="1" dirty="0" smtClean="0">
                <a:latin typeface="Century Gothic"/>
                <a:cs typeface="Century Gothic"/>
              </a:rPr>
              <a:t>Gouvernance des entreprises publiques 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773054" y="4815875"/>
            <a:ext cx="3574301" cy="1440000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t"/>
          <a:lstStyle/>
          <a:p>
            <a:pPr marL="96838" lvl="2" indent="-96838"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300" dirty="0" smtClean="0">
                <a:latin typeface="Century Gothic"/>
                <a:cs typeface="Century Gothic"/>
              </a:rPr>
              <a:t>Promouvoir </a:t>
            </a:r>
            <a:r>
              <a:rPr lang="fr-FR" sz="1300" b="1" dirty="0" smtClean="0">
                <a:latin typeface="Century Gothic"/>
                <a:cs typeface="Century Gothic"/>
              </a:rPr>
              <a:t>la gouvernance </a:t>
            </a:r>
            <a:r>
              <a:rPr lang="fr-FR" sz="1300" dirty="0" smtClean="0">
                <a:latin typeface="Century Gothic"/>
                <a:cs typeface="Century Gothic"/>
              </a:rPr>
              <a:t>des entreprises publiques</a:t>
            </a:r>
          </a:p>
          <a:p>
            <a:pPr marL="96838" lvl="2" indent="-96838">
              <a:buClr>
                <a:srgbClr val="E51B2E"/>
              </a:buClr>
              <a:buFont typeface="Arial" pitchFamily="34" charset="0"/>
              <a:buChar char="•"/>
            </a:pPr>
            <a:r>
              <a:rPr lang="fr-FR" sz="1300" dirty="0" smtClean="0">
                <a:latin typeface="Century Gothic"/>
                <a:cs typeface="Century Gothic"/>
              </a:rPr>
              <a:t>Renforcer </a:t>
            </a:r>
            <a:r>
              <a:rPr lang="fr-FR" sz="1300" b="1" dirty="0" smtClean="0">
                <a:latin typeface="Century Gothic"/>
                <a:cs typeface="Century Gothic"/>
              </a:rPr>
              <a:t>la transparence </a:t>
            </a:r>
            <a:r>
              <a:rPr lang="fr-FR" sz="1300" dirty="0" smtClean="0">
                <a:latin typeface="Century Gothic"/>
                <a:cs typeface="Century Gothic"/>
              </a:rPr>
              <a:t>et </a:t>
            </a:r>
            <a:r>
              <a:rPr lang="fr-FR" sz="1300" dirty="0" err="1" smtClean="0">
                <a:latin typeface="Century Gothic"/>
                <a:cs typeface="Century Gothic"/>
              </a:rPr>
              <a:t>redevabilité</a:t>
            </a:r>
            <a:r>
              <a:rPr lang="fr-FR" sz="1300" dirty="0" smtClean="0">
                <a:latin typeface="Century Gothic"/>
                <a:cs typeface="Century Gothic"/>
              </a:rPr>
              <a:t> des responsables </a:t>
            </a:r>
          </a:p>
          <a:p>
            <a:pPr marL="96838" lvl="2" indent="-96838">
              <a:buClr>
                <a:srgbClr val="E51B2E"/>
              </a:buClr>
              <a:buFont typeface="Arial" pitchFamily="34" charset="0"/>
              <a:buChar char="•"/>
            </a:pPr>
            <a:r>
              <a:rPr lang="fr-FR" sz="1300" dirty="0" smtClean="0">
                <a:latin typeface="Century Gothic"/>
                <a:cs typeface="Century Gothic"/>
              </a:rPr>
              <a:t>Assurer les </a:t>
            </a:r>
            <a:r>
              <a:rPr lang="fr-FR" sz="1300" b="1" dirty="0" smtClean="0">
                <a:latin typeface="Century Gothic"/>
                <a:cs typeface="Century Gothic"/>
              </a:rPr>
              <a:t>équilibres financiers </a:t>
            </a:r>
            <a:r>
              <a:rPr lang="fr-FR" sz="1300" dirty="0" smtClean="0">
                <a:latin typeface="Century Gothic"/>
                <a:cs typeface="Century Gothic"/>
              </a:rPr>
              <a:t>des entreprises publiques </a:t>
            </a:r>
            <a:endParaRPr lang="en-US" sz="1300" dirty="0" smtClean="0">
              <a:latin typeface="Century Gothic"/>
              <a:cs typeface="Century Gothic"/>
            </a:endParaRPr>
          </a:p>
        </p:txBody>
      </p:sp>
      <p:sp>
        <p:nvSpPr>
          <p:cNvPr id="30" name="Isosceles Triangle 65"/>
          <p:cNvSpPr/>
          <p:nvPr/>
        </p:nvSpPr>
        <p:spPr>
          <a:xfrm rot="5400000">
            <a:off x="3362253" y="5463875"/>
            <a:ext cx="548640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816998" y="1036339"/>
            <a:ext cx="7128000" cy="370800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  <a:buClr>
                <a:srgbClr val="FF0000"/>
              </a:buClr>
            </a:pPr>
            <a:r>
              <a:rPr lang="fr-FR" sz="1600" b="1" dirty="0" smtClean="0">
                <a:latin typeface="Century Gothic"/>
                <a:cs typeface="Century Gothic"/>
              </a:rPr>
              <a:t>Réformes         &amp;          Projets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08790" y="1040956"/>
            <a:ext cx="1619999" cy="369455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 smtClean="0">
                <a:latin typeface="Century Gothic"/>
                <a:cs typeface="Century Gothic"/>
              </a:rPr>
              <a:t> Objectifs 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39" name="Isosceles Triangle 65"/>
          <p:cNvSpPr/>
          <p:nvPr/>
        </p:nvSpPr>
        <p:spPr>
          <a:xfrm rot="5400000">
            <a:off x="3362253" y="2184612"/>
            <a:ext cx="548640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31" name="Pentagon 22"/>
          <p:cNvSpPr/>
          <p:nvPr/>
        </p:nvSpPr>
        <p:spPr>
          <a:xfrm>
            <a:off x="141185" y="1498918"/>
            <a:ext cx="320633" cy="4714734"/>
          </a:xfrm>
          <a:prstGeom prst="homePlate">
            <a:avLst>
              <a:gd name="adj" fmla="val 43134"/>
            </a:avLst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graphicFrame>
        <p:nvGraphicFramePr>
          <p:cNvPr id="34" name="Tableau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480259"/>
              </p:ext>
            </p:extLst>
          </p:nvPr>
        </p:nvGraphicFramePr>
        <p:xfrm>
          <a:off x="7441074" y="3109549"/>
          <a:ext cx="1610478" cy="164592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610478"/>
              </a:tblGrid>
              <a:tr h="369349">
                <a:tc>
                  <a:txBody>
                    <a:bodyPr/>
                    <a:lstStyle/>
                    <a:p>
                      <a:r>
                        <a:rPr lang="fr-FR" sz="1200" b="1" u="sng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Intitulé</a:t>
                      </a:r>
                    </a:p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Stratégie de développement de l’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administration électronique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 et</a:t>
                      </a:r>
                      <a:b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Arial" pitchFamily="34" charset="0"/>
                        </a:rPr>
                      </a:b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l’ «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Open </a:t>
                      </a:r>
                      <a:r>
                        <a:rPr lang="fr-FR" sz="1200" b="1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gov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Arial" pitchFamily="34" charset="0"/>
                        </a:rPr>
                        <a:t> »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980F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0F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80F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80F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2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bg2"/>
                          </a:solidFill>
                          <a:latin typeface="Century Gothic" pitchFamily="34" charset="0"/>
                          <a:cs typeface="Arial" pitchFamily="34" charset="0"/>
                        </a:rPr>
                        <a:t>Coût</a:t>
                      </a:r>
                    </a:p>
                    <a:p>
                      <a:pPr marL="0" marR="0" indent="0" algn="l" defTabSz="9142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bg2"/>
                          </a:solidFill>
                          <a:latin typeface="Century Gothic" pitchFamily="34" charset="0"/>
                          <a:cs typeface="Arial" pitchFamily="34" charset="0"/>
                        </a:rPr>
                        <a:t>60 MD</a:t>
                      </a:r>
                      <a:endParaRPr lang="fr-FR" sz="1200" b="1" dirty="0">
                        <a:solidFill>
                          <a:schemeClr val="bg2"/>
                        </a:solidFill>
                        <a:latin typeface="Century Gothic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980F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0F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80F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80F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C2C1"/>
                    </a:solidFill>
                  </a:tcPr>
                </a:tc>
              </a:tr>
            </a:tbl>
          </a:graphicData>
        </a:graphic>
      </p:graphicFrame>
      <p:sp>
        <p:nvSpPr>
          <p:cNvPr id="37" name="Oval 29"/>
          <p:cNvSpPr/>
          <p:nvPr/>
        </p:nvSpPr>
        <p:spPr>
          <a:xfrm>
            <a:off x="131156" y="3500138"/>
            <a:ext cx="362989" cy="361950"/>
          </a:xfrm>
          <a:prstGeom prst="ellipse">
            <a:avLst/>
          </a:prstGeom>
          <a:solidFill>
            <a:schemeClr val="bg1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1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</a:t>
            </a:r>
          </a:p>
          <a:p>
            <a:pPr marL="0" lvl="1"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°1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: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Bonne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gouvernance, réforme de l’administration et lutte contre la corruption </a:t>
            </a:r>
          </a:p>
          <a:p>
            <a:pPr marL="0" lvl="1">
              <a:lnSpc>
                <a:spcPct val="120000"/>
              </a:lnSpc>
              <a:defRPr/>
            </a:pP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7390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7245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118024" y="1366376"/>
            <a:ext cx="1560945" cy="49204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358775" lvl="2" defTabSz="715963"/>
            <a:r>
              <a:rPr lang="fr-FR" sz="14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Tissu économique diversifié, à fort potentiel d’exportation </a:t>
            </a:r>
          </a:p>
          <a:p>
            <a:pPr marL="358775" lvl="2" defTabSz="715963"/>
            <a:r>
              <a:rPr lang="fr-FR" sz="14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et créateur d’emploi</a:t>
            </a:r>
            <a:endParaRPr lang="fr-FR" sz="1400" b="1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88975" y="955964"/>
            <a:ext cx="4643999" cy="360000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  <a:buClr>
                <a:srgbClr val="FF0000"/>
              </a:buClr>
            </a:pPr>
            <a:r>
              <a:rPr lang="fr-FR" sz="1600" b="1" dirty="0" smtClean="0">
                <a:latin typeface="Century Gothic"/>
                <a:cs typeface="Century Gothic"/>
              </a:rPr>
              <a:t>Réformes &amp; Projets</a:t>
            </a:r>
            <a:endParaRPr lang="ar-TN" sz="1600" b="1" dirty="0" smtClean="0">
              <a:latin typeface="Century Gothic"/>
              <a:cs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7020" y="955964"/>
            <a:ext cx="3993391" cy="360000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 smtClean="0">
                <a:latin typeface="Century Gothic"/>
                <a:cs typeface="Century Gothic"/>
              </a:rPr>
              <a:t> Objectifs 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39" name="Isosceles Triangle 65"/>
          <p:cNvSpPr/>
          <p:nvPr/>
        </p:nvSpPr>
        <p:spPr>
          <a:xfrm rot="5400000">
            <a:off x="4022622" y="2131016"/>
            <a:ext cx="548640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36354" y="1357018"/>
            <a:ext cx="2412000" cy="1691997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96838" lvl="3" indent="96838">
              <a:spcAft>
                <a:spcPts val="600"/>
              </a:spcAft>
              <a:buFont typeface="+mj-lt"/>
              <a:buAutoNum type="arabicPeriod"/>
            </a:pPr>
            <a:r>
              <a:rPr lang="fr-FR" sz="1200" b="1" dirty="0" smtClean="0">
                <a:latin typeface="Century Gothic"/>
                <a:cs typeface="Century Gothic"/>
              </a:rPr>
              <a:t> </a:t>
            </a:r>
            <a:r>
              <a:rPr lang="fr-FR" sz="1300" b="1" dirty="0" smtClean="0">
                <a:latin typeface="Century Gothic"/>
                <a:cs typeface="Century Gothic"/>
              </a:rPr>
              <a:t>Accroitre la productivité</a:t>
            </a:r>
            <a:endParaRPr lang="fr-FR" sz="1300" dirty="0" smtClean="0">
              <a:latin typeface="Century Gothic"/>
              <a:cs typeface="Century Gothic"/>
            </a:endParaRPr>
          </a:p>
          <a:p>
            <a:pPr marL="176213" lvl="3" indent="-84138">
              <a:lnSpc>
                <a:spcPts val="1400"/>
              </a:lnSpc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entury Gothic"/>
                <a:cs typeface="Century Gothic"/>
              </a:rPr>
              <a:t>Amélioration du rythme d’évolution de la </a:t>
            </a:r>
            <a:r>
              <a:rPr lang="fr-FR" sz="1200" b="1" dirty="0" smtClean="0">
                <a:latin typeface="Century Gothic"/>
                <a:cs typeface="Century Gothic"/>
              </a:rPr>
              <a:t>productivité globale </a:t>
            </a:r>
            <a:r>
              <a:rPr lang="fr-FR" sz="1200" dirty="0" smtClean="0">
                <a:latin typeface="Century Gothic"/>
                <a:cs typeface="Century Gothic"/>
              </a:rPr>
              <a:t>des facteurs à plus de </a:t>
            </a:r>
            <a:r>
              <a:rPr lang="fr-FR" sz="1200" b="1" dirty="0" smtClean="0">
                <a:latin typeface="Century Gothic"/>
                <a:cs typeface="Century Gothic"/>
              </a:rPr>
              <a:t>2,5% en 2020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388975" y="1357018"/>
            <a:ext cx="4643999" cy="1691998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indent="-90488" algn="just">
              <a:lnSpc>
                <a:spcPts val="1400"/>
              </a:lnSpc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entury Gothic"/>
                <a:cs typeface="Century Gothic"/>
              </a:rPr>
              <a:t>Concevoir des politiques et </a:t>
            </a:r>
            <a:r>
              <a:rPr lang="fr-FR" sz="1200" b="1" dirty="0" smtClean="0">
                <a:latin typeface="Century Gothic"/>
                <a:cs typeface="Century Gothic"/>
              </a:rPr>
              <a:t>stratégies sectorielles </a:t>
            </a:r>
            <a:r>
              <a:rPr lang="fr-FR" sz="1200" dirty="0" smtClean="0">
                <a:latin typeface="Century Gothic"/>
                <a:cs typeface="Century Gothic"/>
              </a:rPr>
              <a:t>appropriées </a:t>
            </a:r>
          </a:p>
          <a:p>
            <a:pPr marL="90488" indent="-90488" algn="just">
              <a:lnSpc>
                <a:spcPts val="1400"/>
              </a:lnSpc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entury Gothic"/>
                <a:cs typeface="Century Gothic"/>
              </a:rPr>
              <a:t>Soutenir l’initiative privée et réexaminer les systèmes </a:t>
            </a:r>
            <a:r>
              <a:rPr lang="fr-FR" sz="1200" b="1" dirty="0" smtClean="0">
                <a:latin typeface="Century Gothic"/>
                <a:cs typeface="Century Gothic"/>
              </a:rPr>
              <a:t>d’accompagnement des promoteurs </a:t>
            </a:r>
            <a:r>
              <a:rPr lang="fr-FR" sz="1200" dirty="0" smtClean="0">
                <a:latin typeface="Century Gothic"/>
                <a:cs typeface="Century Gothic"/>
              </a:rPr>
              <a:t>et du </a:t>
            </a:r>
            <a:r>
              <a:rPr lang="fr-FR" sz="1200" b="1" dirty="0" smtClean="0">
                <a:latin typeface="Century Gothic"/>
                <a:cs typeface="Century Gothic"/>
              </a:rPr>
              <a:t>financement de l’entreprise </a:t>
            </a:r>
          </a:p>
          <a:p>
            <a:pPr marL="90488" indent="-90488" algn="just">
              <a:lnSpc>
                <a:spcPts val="1400"/>
              </a:lnSpc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entury Gothic"/>
                <a:cs typeface="Century Gothic"/>
              </a:rPr>
              <a:t>Développer les </a:t>
            </a:r>
            <a:r>
              <a:rPr lang="fr-FR" sz="1200" b="1" dirty="0" smtClean="0">
                <a:latin typeface="Century Gothic"/>
                <a:cs typeface="Century Gothic"/>
              </a:rPr>
              <a:t>filières économiques </a:t>
            </a:r>
            <a:r>
              <a:rPr lang="fr-FR" sz="1200" dirty="0" smtClean="0">
                <a:latin typeface="Century Gothic"/>
                <a:cs typeface="Century Gothic"/>
              </a:rPr>
              <a:t>dans les régions intérieures</a:t>
            </a:r>
          </a:p>
          <a:p>
            <a:pPr marL="90488" indent="-90488" algn="just">
              <a:lnSpc>
                <a:spcPts val="1400"/>
              </a:lnSpc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entury Gothic"/>
                <a:cs typeface="Century Gothic"/>
              </a:rPr>
              <a:t>Garantir la </a:t>
            </a:r>
            <a:r>
              <a:rPr lang="fr-FR" sz="1200" b="1" dirty="0" smtClean="0">
                <a:latin typeface="Century Gothic"/>
                <a:cs typeface="Century Gothic"/>
              </a:rPr>
              <a:t>viabilité de la micro-entreprise </a:t>
            </a:r>
            <a:r>
              <a:rPr lang="fr-FR" sz="1200" dirty="0" smtClean="0">
                <a:latin typeface="Century Gothic"/>
                <a:cs typeface="Century Gothic"/>
              </a:rPr>
              <a:t>pour maintenir les postes d’emploi</a:t>
            </a:r>
            <a:endParaRPr lang="ar-TN" sz="1100" dirty="0" smtClean="0">
              <a:latin typeface="Century Gothic"/>
              <a:cs typeface="Century Gothic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736354" y="3099241"/>
            <a:ext cx="2410168" cy="1403993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273050" lvl="3" indent="-187325">
              <a:spcAft>
                <a:spcPts val="0"/>
              </a:spcAft>
            </a:pPr>
            <a:r>
              <a:rPr lang="fr-FR" sz="1300" b="1" dirty="0" smtClean="0">
                <a:latin typeface="Century Gothic"/>
                <a:cs typeface="Century Gothic"/>
              </a:rPr>
              <a:t>2. Positionnement dans les chaines de valeur à l’échelle mondiale </a:t>
            </a:r>
            <a:endParaRPr lang="ar-TN" sz="1300" b="1" dirty="0" smtClean="0">
              <a:latin typeface="Century Gothic"/>
              <a:cs typeface="Century Gothic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388976" y="3090070"/>
            <a:ext cx="4643998" cy="1413164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indent="-90488" algn="just">
              <a:lnSpc>
                <a:spcPts val="1400"/>
              </a:lnSpc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entury Gothic"/>
                <a:cs typeface="Century Gothic"/>
              </a:rPr>
              <a:t>Développer les industries des </a:t>
            </a:r>
            <a:r>
              <a:rPr lang="fr-FR" sz="1200" b="1" dirty="0" smtClean="0">
                <a:latin typeface="Century Gothic"/>
                <a:cs typeface="Century Gothic"/>
              </a:rPr>
              <a:t>composants aéronautiques </a:t>
            </a:r>
            <a:r>
              <a:rPr lang="fr-FR" sz="1200" dirty="0" smtClean="0">
                <a:latin typeface="Century Gothic"/>
                <a:cs typeface="Century Gothic"/>
              </a:rPr>
              <a:t>et </a:t>
            </a:r>
            <a:r>
              <a:rPr lang="fr-FR" sz="1200" b="1" dirty="0" smtClean="0">
                <a:latin typeface="Century Gothic"/>
                <a:cs typeface="Century Gothic"/>
              </a:rPr>
              <a:t>automobiles</a:t>
            </a:r>
            <a:r>
              <a:rPr lang="fr-FR" sz="1200" dirty="0" smtClean="0">
                <a:latin typeface="Century Gothic"/>
                <a:cs typeface="Century Gothic"/>
              </a:rPr>
              <a:t>, </a:t>
            </a:r>
            <a:r>
              <a:rPr lang="fr-FR" sz="1200" b="1" dirty="0" smtClean="0">
                <a:latin typeface="Century Gothic"/>
                <a:cs typeface="Century Gothic"/>
              </a:rPr>
              <a:t>mécatroniques</a:t>
            </a:r>
            <a:r>
              <a:rPr lang="fr-FR" sz="1200" dirty="0" smtClean="0">
                <a:latin typeface="Century Gothic"/>
                <a:cs typeface="Century Gothic"/>
              </a:rPr>
              <a:t>, des énergies</a:t>
            </a:r>
            <a:r>
              <a:rPr lang="fr-FR" sz="1200" b="1" dirty="0" smtClean="0">
                <a:latin typeface="Century Gothic"/>
                <a:cs typeface="Century Gothic"/>
              </a:rPr>
              <a:t> renouvelables</a:t>
            </a:r>
            <a:r>
              <a:rPr lang="fr-FR" sz="1200" dirty="0" smtClean="0">
                <a:latin typeface="Century Gothic"/>
                <a:cs typeface="Century Gothic"/>
              </a:rPr>
              <a:t>, de l’économie</a:t>
            </a:r>
            <a:r>
              <a:rPr lang="fr-FR" sz="1200" b="1" dirty="0" smtClean="0">
                <a:latin typeface="Century Gothic"/>
                <a:cs typeface="Century Gothic"/>
              </a:rPr>
              <a:t> numérique</a:t>
            </a:r>
            <a:r>
              <a:rPr lang="fr-FR" sz="1200" dirty="0" smtClean="0">
                <a:latin typeface="Century Gothic"/>
                <a:cs typeface="Century Gothic"/>
              </a:rPr>
              <a:t>, de la </a:t>
            </a:r>
            <a:r>
              <a:rPr lang="fr-FR" sz="1200" b="1" dirty="0" smtClean="0">
                <a:latin typeface="Century Gothic"/>
                <a:cs typeface="Century Gothic"/>
              </a:rPr>
              <a:t>biotechnologie</a:t>
            </a:r>
            <a:r>
              <a:rPr lang="fr-FR" sz="1200" dirty="0" smtClean="0">
                <a:latin typeface="Century Gothic"/>
                <a:cs typeface="Century Gothic"/>
              </a:rPr>
              <a:t> et industries</a:t>
            </a:r>
            <a:r>
              <a:rPr lang="fr-FR" sz="1200" b="1" dirty="0" smtClean="0">
                <a:latin typeface="Century Gothic"/>
                <a:cs typeface="Century Gothic"/>
              </a:rPr>
              <a:t> pharmaceutiques</a:t>
            </a:r>
            <a:r>
              <a:rPr lang="fr-FR" sz="1200" dirty="0" smtClean="0">
                <a:latin typeface="Century Gothic"/>
                <a:cs typeface="Century Gothic"/>
              </a:rPr>
              <a:t>, </a:t>
            </a:r>
            <a:r>
              <a:rPr lang="fr-FR" sz="1200" b="1" dirty="0" smtClean="0">
                <a:latin typeface="Century Gothic"/>
                <a:cs typeface="Century Gothic"/>
              </a:rPr>
              <a:t>agro-alimentaires</a:t>
            </a:r>
            <a:r>
              <a:rPr lang="fr-FR" sz="1200" dirty="0" smtClean="0">
                <a:latin typeface="Century Gothic"/>
                <a:cs typeface="Century Gothic"/>
              </a:rPr>
              <a:t>, </a:t>
            </a:r>
            <a:r>
              <a:rPr lang="fr-FR" sz="1200" b="1" dirty="0" smtClean="0">
                <a:latin typeface="Century Gothic"/>
                <a:cs typeface="Century Gothic"/>
              </a:rPr>
              <a:t>textile et habillement</a:t>
            </a:r>
            <a:r>
              <a:rPr lang="fr-FR" sz="1200" dirty="0" smtClean="0">
                <a:latin typeface="Century Gothic"/>
                <a:cs typeface="Century Gothic"/>
              </a:rPr>
              <a:t> et autres secteurs prioritaires</a:t>
            </a:r>
          </a:p>
          <a:p>
            <a:pPr marL="90488" indent="-90488" algn="just">
              <a:lnSpc>
                <a:spcPts val="1400"/>
              </a:lnSpc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entury Gothic"/>
                <a:cs typeface="Century Gothic"/>
              </a:rPr>
              <a:t>Valoriser les </a:t>
            </a:r>
            <a:r>
              <a:rPr lang="fr-FR" sz="1200" b="1" dirty="0" smtClean="0">
                <a:latin typeface="Century Gothic"/>
                <a:cs typeface="Century Gothic"/>
              </a:rPr>
              <a:t>produits agricoles </a:t>
            </a:r>
            <a:r>
              <a:rPr lang="fr-FR" sz="1200" dirty="0" smtClean="0">
                <a:latin typeface="Century Gothic"/>
                <a:cs typeface="Century Gothic"/>
              </a:rPr>
              <a:t>à l’instar de l’huile d’olive, les dattes et produits de la mer</a:t>
            </a:r>
          </a:p>
        </p:txBody>
      </p:sp>
      <p:sp>
        <p:nvSpPr>
          <p:cNvPr id="44" name="Isosceles Triangle 65"/>
          <p:cNvSpPr/>
          <p:nvPr/>
        </p:nvSpPr>
        <p:spPr>
          <a:xfrm rot="5400000">
            <a:off x="4022622" y="3642862"/>
            <a:ext cx="548640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46" name="Isosceles Triangle 65"/>
          <p:cNvSpPr/>
          <p:nvPr/>
        </p:nvSpPr>
        <p:spPr>
          <a:xfrm rot="5400000">
            <a:off x="4022623" y="5076011"/>
            <a:ext cx="548640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389119" y="4544289"/>
            <a:ext cx="4643855" cy="1761308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indent="-90488" algn="just">
              <a:spcAft>
                <a:spcPts val="0"/>
              </a:spcAft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entury Gothic"/>
                <a:cs typeface="Century Gothic"/>
              </a:rPr>
              <a:t>Mettre en application les incitations du nouveau Code d’Investissement en faveur de </a:t>
            </a:r>
            <a:r>
              <a:rPr lang="fr-FR" sz="1200" b="1" dirty="0" smtClean="0">
                <a:latin typeface="Century Gothic"/>
                <a:cs typeface="Century Gothic"/>
              </a:rPr>
              <a:t>l’intégration des filières économiques</a:t>
            </a:r>
          </a:p>
          <a:p>
            <a:pPr marL="90488" indent="-90488" algn="just">
              <a:spcAft>
                <a:spcPts val="0"/>
              </a:spcAft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entury Gothic"/>
                <a:cs typeface="Century Gothic"/>
              </a:rPr>
              <a:t>Optimiser les </a:t>
            </a:r>
            <a:r>
              <a:rPr lang="fr-FR" sz="1200" b="1" dirty="0" smtClean="0">
                <a:latin typeface="Century Gothic"/>
                <a:cs typeface="Century Gothic"/>
              </a:rPr>
              <a:t>programmes dédiés à l’exportation </a:t>
            </a:r>
            <a:r>
              <a:rPr lang="fr-FR" sz="1200" dirty="0" smtClean="0">
                <a:latin typeface="Century Gothic"/>
                <a:cs typeface="Century Gothic"/>
              </a:rPr>
              <a:t>à l’instar du 3</a:t>
            </a:r>
            <a:r>
              <a:rPr lang="fr-FR" sz="1200" baseline="30000" dirty="0" smtClean="0">
                <a:latin typeface="Century Gothic"/>
                <a:cs typeface="Century Gothic"/>
              </a:rPr>
              <a:t>ème</a:t>
            </a:r>
            <a:r>
              <a:rPr lang="fr-FR" sz="1200" dirty="0" smtClean="0">
                <a:latin typeface="Century Gothic"/>
                <a:cs typeface="Century Gothic"/>
              </a:rPr>
              <a:t> programme de promotion des exportations et le programme d’appui à la </a:t>
            </a:r>
            <a:r>
              <a:rPr lang="fr-FR" sz="1200" b="1" dirty="0" smtClean="0">
                <a:latin typeface="Century Gothic"/>
                <a:cs typeface="Century Gothic"/>
              </a:rPr>
              <a:t>compétitivité</a:t>
            </a:r>
            <a:r>
              <a:rPr lang="fr-FR" sz="1200" dirty="0" smtClean="0">
                <a:latin typeface="Century Gothic"/>
                <a:cs typeface="Century Gothic"/>
              </a:rPr>
              <a:t> des services</a:t>
            </a:r>
          </a:p>
          <a:p>
            <a:pPr marL="90488" indent="-90488" algn="just">
              <a:spcAft>
                <a:spcPts val="600"/>
              </a:spcAft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entury Gothic"/>
                <a:cs typeface="Century Gothic"/>
              </a:rPr>
              <a:t>Achever les négociations relatives à </a:t>
            </a:r>
            <a:r>
              <a:rPr lang="fr-FR" sz="1200" b="1" dirty="0" smtClean="0">
                <a:latin typeface="Century Gothic"/>
                <a:cs typeface="Century Gothic"/>
              </a:rPr>
              <a:t>l’accord de libre échange</a:t>
            </a:r>
            <a:r>
              <a:rPr lang="fr-FR" sz="1200" dirty="0" smtClean="0">
                <a:latin typeface="Century Gothic"/>
                <a:cs typeface="Century Gothic"/>
              </a:rPr>
              <a:t> </a:t>
            </a:r>
            <a:r>
              <a:rPr lang="fr-FR" sz="1200" b="1" dirty="0" smtClean="0">
                <a:latin typeface="Century Gothic"/>
                <a:cs typeface="Century Gothic"/>
              </a:rPr>
              <a:t>complet et approfondi </a:t>
            </a:r>
            <a:r>
              <a:rPr lang="fr-FR" sz="1200" dirty="0" smtClean="0">
                <a:latin typeface="Century Gothic"/>
                <a:cs typeface="Century Gothic"/>
              </a:rPr>
              <a:t>avec l’Union Européenne (</a:t>
            </a:r>
            <a:r>
              <a:rPr lang="fr-FR" sz="1200" b="1" dirty="0" smtClean="0">
                <a:latin typeface="Century Gothic"/>
                <a:cs typeface="Century Gothic"/>
              </a:rPr>
              <a:t>ALECA</a:t>
            </a:r>
            <a:r>
              <a:rPr lang="fr-FR" sz="1200" dirty="0" smtClean="0">
                <a:latin typeface="Century Gothic"/>
                <a:cs typeface="Century Gothic"/>
              </a:rPr>
              <a:t>)</a:t>
            </a:r>
            <a:endParaRPr lang="en-US" sz="1200" dirty="0" smtClean="0">
              <a:latin typeface="Century Gothic"/>
              <a:cs typeface="Century Gothic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36354" y="4549227"/>
            <a:ext cx="2395527" cy="176323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0" lvl="3" algn="ctr">
              <a:spcAft>
                <a:spcPts val="0"/>
              </a:spcAft>
            </a:pPr>
            <a:endParaRPr lang="fr-FR" sz="1200" b="1" dirty="0" smtClean="0">
              <a:latin typeface="Century Gothic"/>
              <a:cs typeface="Century Gothic"/>
            </a:endParaRPr>
          </a:p>
          <a:p>
            <a:pPr marL="0" lvl="3" algn="ctr">
              <a:spcAft>
                <a:spcPts val="0"/>
              </a:spcAft>
            </a:pPr>
            <a:endParaRPr lang="fr-FR" sz="1200" b="1" dirty="0" smtClean="0">
              <a:latin typeface="Century Gothic"/>
              <a:cs typeface="Century Gothic"/>
            </a:endParaRPr>
          </a:p>
          <a:p>
            <a:pPr marL="176213" lvl="3" indent="-79375">
              <a:spcAft>
                <a:spcPts val="600"/>
              </a:spcAft>
            </a:pPr>
            <a:r>
              <a:rPr lang="fr-FR" sz="1200" b="1" dirty="0" smtClean="0">
                <a:latin typeface="Century Gothic"/>
                <a:cs typeface="Century Gothic"/>
              </a:rPr>
              <a:t>3. </a:t>
            </a:r>
            <a:r>
              <a:rPr lang="fr-FR" sz="1300" b="1" dirty="0" smtClean="0">
                <a:latin typeface="Century Gothic"/>
                <a:cs typeface="Century Gothic"/>
              </a:rPr>
              <a:t>Améliorer l’intégration des filières économiques  et encourager l’exportation</a:t>
            </a:r>
          </a:p>
          <a:p>
            <a:pPr marL="176213" lvl="3" indent="-84138">
              <a:lnSpc>
                <a:spcPts val="1400"/>
              </a:lnSpc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entury Gothic"/>
                <a:cs typeface="Century Gothic"/>
              </a:rPr>
              <a:t>Accroitre le </a:t>
            </a:r>
            <a:r>
              <a:rPr lang="fr-FR" sz="1200" b="1" dirty="0" smtClean="0">
                <a:latin typeface="Century Gothic"/>
                <a:cs typeface="Century Gothic"/>
              </a:rPr>
              <a:t>taux d’intégration </a:t>
            </a:r>
            <a:r>
              <a:rPr lang="fr-FR" sz="1200" dirty="0" smtClean="0">
                <a:latin typeface="Century Gothic"/>
                <a:cs typeface="Century Gothic"/>
              </a:rPr>
              <a:t>dans les </a:t>
            </a:r>
            <a:r>
              <a:rPr lang="fr-FR" sz="1200" b="1" dirty="0" smtClean="0">
                <a:latin typeface="Century Gothic"/>
                <a:cs typeface="Century Gothic"/>
              </a:rPr>
              <a:t>secteurs exportateurs </a:t>
            </a:r>
            <a:r>
              <a:rPr lang="fr-FR" sz="1200" dirty="0" smtClean="0">
                <a:latin typeface="Century Gothic"/>
                <a:cs typeface="Century Gothic"/>
              </a:rPr>
              <a:t>de 15% actuellement à 20% en 2020</a:t>
            </a:r>
          </a:p>
          <a:p>
            <a:pPr marL="176213" lvl="3" indent="-84138">
              <a:lnSpc>
                <a:spcPts val="1400"/>
              </a:lnSpc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entury Gothic"/>
                <a:cs typeface="Century Gothic"/>
              </a:rPr>
              <a:t>Accroitre </a:t>
            </a:r>
            <a:r>
              <a:rPr lang="fr-FR" sz="1200" b="1" dirty="0" smtClean="0">
                <a:latin typeface="Century Gothic"/>
                <a:cs typeface="Century Gothic"/>
              </a:rPr>
              <a:t>l’effort d’exportation à 40% du PIB en 2020</a:t>
            </a:r>
            <a:endParaRPr lang="en-US" sz="1200" b="1" dirty="0" smtClean="0">
              <a:latin typeface="Century Gothic"/>
              <a:cs typeface="Century Gothic"/>
            </a:endParaRPr>
          </a:p>
          <a:p>
            <a:pPr marL="0" lvl="3" algn="ctr">
              <a:spcAft>
                <a:spcPts val="0"/>
              </a:spcAft>
            </a:pPr>
            <a:endParaRPr lang="fr-FR" sz="1200" b="1" dirty="0" smtClean="0">
              <a:latin typeface="Century Gothic"/>
              <a:cs typeface="Century Gothic"/>
            </a:endParaRPr>
          </a:p>
          <a:p>
            <a:pPr marL="0" lvl="3" algn="ctr">
              <a:spcAft>
                <a:spcPts val="0"/>
              </a:spcAft>
            </a:pPr>
            <a:r>
              <a:rPr lang="fr-FR" sz="1200" b="1" dirty="0" smtClean="0">
                <a:latin typeface="Century Gothic"/>
                <a:cs typeface="Century Gothic"/>
              </a:rPr>
              <a:t>  </a:t>
            </a:r>
            <a:endParaRPr lang="fr-FR" sz="1200" b="1" dirty="0">
              <a:latin typeface="Century Gothic"/>
              <a:cs typeface="Century Gothic"/>
            </a:endParaRPr>
          </a:p>
        </p:txBody>
      </p:sp>
      <p:sp>
        <p:nvSpPr>
          <p:cNvPr id="19" name="Pentagon 22"/>
          <p:cNvSpPr/>
          <p:nvPr/>
        </p:nvSpPr>
        <p:spPr>
          <a:xfrm>
            <a:off x="118024" y="1366330"/>
            <a:ext cx="286326" cy="4922783"/>
          </a:xfrm>
          <a:prstGeom prst="homePlate">
            <a:avLst>
              <a:gd name="adj" fmla="val 43134"/>
            </a:avLst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23" name="Oval 29"/>
          <p:cNvSpPr/>
          <p:nvPr/>
        </p:nvSpPr>
        <p:spPr>
          <a:xfrm>
            <a:off x="71842" y="3735489"/>
            <a:ext cx="346364" cy="361950"/>
          </a:xfrm>
          <a:prstGeom prst="ellipse">
            <a:avLst/>
          </a:prstGeom>
          <a:solidFill>
            <a:schemeClr val="bg1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1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</a:t>
            </a:r>
          </a:p>
          <a:p>
            <a:pPr marL="0" lvl="1"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°2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: D’une économie à faible coût à un hub économique</a:t>
            </a:r>
          </a:p>
          <a:p>
            <a:pPr marL="0" lvl="1">
              <a:lnSpc>
                <a:spcPct val="120000"/>
              </a:lnSpc>
              <a:defRPr/>
            </a:pP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7390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269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166255" y="1430676"/>
            <a:ext cx="1560945" cy="4824000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360363" lvl="2" defTabSz="715963"/>
            <a:r>
              <a:rPr lang="fr-FR" sz="14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Tissu économique diversifié, à fort potentiel d’exportation </a:t>
            </a:r>
          </a:p>
          <a:p>
            <a:pPr marL="360363" lvl="2" defTabSz="715963"/>
            <a:r>
              <a:rPr lang="fr-FR" sz="14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et créateur d’emploi</a:t>
            </a:r>
            <a:endParaRPr lang="fr-FR" sz="1400" b="1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94037" y="1004189"/>
            <a:ext cx="3592944" cy="360000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  <a:buClr>
                <a:srgbClr val="FF0000"/>
              </a:buClr>
            </a:pPr>
            <a:r>
              <a:rPr lang="fr-FR" b="1" dirty="0" smtClean="0">
                <a:latin typeface="Century Gothic"/>
                <a:cs typeface="Century Gothic"/>
              </a:rPr>
              <a:t>Réformes &amp; Projets</a:t>
            </a:r>
            <a:endParaRPr lang="ar-TN" sz="1400" b="1" dirty="0" smtClean="0">
              <a:latin typeface="Century Gothic"/>
              <a:cs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7021" y="1004189"/>
            <a:ext cx="4933161" cy="360000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400" b="1" dirty="0" smtClean="0">
                <a:latin typeface="Century Gothic"/>
                <a:cs typeface="Century Gothic"/>
              </a:rPr>
              <a:t> </a:t>
            </a:r>
            <a:r>
              <a:rPr lang="fr-FR" b="1" dirty="0" smtClean="0">
                <a:latin typeface="Century Gothic"/>
                <a:cs typeface="Century Gothic"/>
              </a:rPr>
              <a:t>Objectifs 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44" name="Isosceles Triangle 65"/>
          <p:cNvSpPr/>
          <p:nvPr/>
        </p:nvSpPr>
        <p:spPr>
          <a:xfrm rot="5400000">
            <a:off x="4962192" y="2708976"/>
            <a:ext cx="548640" cy="144000"/>
          </a:xfrm>
          <a:prstGeom prst="triangle">
            <a:avLst/>
          </a:prstGeom>
          <a:solidFill>
            <a:srgbClr val="E51B2E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771207" y="1430676"/>
            <a:ext cx="3299557" cy="2700601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t" anchorCtr="0"/>
          <a:lstStyle/>
          <a:p>
            <a:pPr marL="176213" lvl="3" indent="-176213" algn="ctr">
              <a:spcAft>
                <a:spcPts val="0"/>
              </a:spcAft>
            </a:pPr>
            <a:r>
              <a:rPr lang="en-US" sz="1400" b="1" dirty="0" smtClean="0">
                <a:latin typeface="Century Gothic"/>
                <a:cs typeface="Century Gothic"/>
              </a:rPr>
              <a:t>4. </a:t>
            </a:r>
            <a:r>
              <a:rPr lang="fr-FR" sz="1400" b="1" dirty="0" smtClean="0">
                <a:latin typeface="Century Gothic"/>
                <a:cs typeface="Century Gothic"/>
              </a:rPr>
              <a:t>Développer l’infrastructure</a:t>
            </a:r>
            <a:br>
              <a:rPr lang="fr-FR" sz="1400" b="1" dirty="0" smtClean="0">
                <a:latin typeface="Century Gothic"/>
                <a:cs typeface="Century Gothic"/>
              </a:rPr>
            </a:br>
            <a:r>
              <a:rPr lang="fr-FR" sz="1400" b="1" dirty="0" smtClean="0">
                <a:latin typeface="Century Gothic"/>
                <a:cs typeface="Century Gothic"/>
              </a:rPr>
              <a:t>et renforcer la logistique</a:t>
            </a:r>
          </a:p>
          <a:p>
            <a:pPr marL="28575" lvl="3" indent="-28575" algn="ctr">
              <a:spcAft>
                <a:spcPts val="0"/>
              </a:spcAft>
            </a:pPr>
            <a:endParaRPr lang="fr-FR" sz="1400" b="1" dirty="0" smtClean="0">
              <a:latin typeface="Century Gothic"/>
              <a:cs typeface="Century Gothic"/>
            </a:endParaRPr>
          </a:p>
          <a:p>
            <a:pPr marL="176213" lvl="5" indent="-84138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Maitriser les </a:t>
            </a:r>
            <a:r>
              <a:rPr lang="fr-FR" sz="1400" b="1" dirty="0" smtClean="0">
                <a:latin typeface="Century Gothic"/>
                <a:cs typeface="Century Gothic"/>
              </a:rPr>
              <a:t>coûts de la logistique </a:t>
            </a:r>
            <a:r>
              <a:rPr lang="fr-FR" sz="1400" dirty="0" smtClean="0">
                <a:latin typeface="Century Gothic"/>
                <a:cs typeface="Century Gothic"/>
              </a:rPr>
              <a:t>pour les ramener de 20% du PIB en 2015 à </a:t>
            </a:r>
            <a:r>
              <a:rPr lang="fr-FR" sz="1400" b="1" dirty="0" smtClean="0">
                <a:latin typeface="Century Gothic"/>
                <a:cs typeface="Century Gothic"/>
              </a:rPr>
              <a:t>15%</a:t>
            </a:r>
            <a:r>
              <a:rPr lang="fr-FR" sz="1400" dirty="0" smtClean="0">
                <a:latin typeface="Century Gothic"/>
                <a:cs typeface="Century Gothic"/>
              </a:rPr>
              <a:t> en 2020</a:t>
            </a:r>
            <a:endParaRPr lang="en-US" sz="1400" dirty="0" smtClean="0">
              <a:latin typeface="Century Gothic"/>
              <a:cs typeface="Century Gothic"/>
            </a:endParaRPr>
          </a:p>
          <a:p>
            <a:pPr marL="176213" lvl="5" indent="-84138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Etendre le </a:t>
            </a:r>
            <a:r>
              <a:rPr lang="fr-FR" sz="1400" b="1" dirty="0" smtClean="0">
                <a:latin typeface="Century Gothic"/>
                <a:cs typeface="Century Gothic"/>
              </a:rPr>
              <a:t>réseau des autoroutes </a:t>
            </a:r>
            <a:r>
              <a:rPr lang="fr-FR" sz="1400" dirty="0" smtClean="0">
                <a:latin typeface="Century Gothic"/>
                <a:cs typeface="Century Gothic"/>
              </a:rPr>
              <a:t>et des voies rapides de 420 km à 1200 km en 2020</a:t>
            </a:r>
            <a:endParaRPr lang="en-US" sz="1400" dirty="0" smtClean="0">
              <a:latin typeface="Century Gothic"/>
              <a:cs typeface="Century Gothic"/>
            </a:endParaRPr>
          </a:p>
          <a:p>
            <a:pPr marL="176213" lvl="5" indent="-84138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Etendre le </a:t>
            </a:r>
            <a:r>
              <a:rPr lang="fr-FR" sz="1400" b="1" dirty="0" smtClean="0">
                <a:latin typeface="Century Gothic"/>
                <a:cs typeface="Century Gothic"/>
              </a:rPr>
              <a:t>réseau ferroviaire </a:t>
            </a:r>
            <a:r>
              <a:rPr lang="fr-FR" sz="1400" dirty="0" smtClean="0">
                <a:latin typeface="Century Gothic"/>
                <a:cs typeface="Century Gothic"/>
              </a:rPr>
              <a:t>pour relier Tunis aux gouvernorats de l’intérieur et du sud</a:t>
            </a:r>
            <a:endParaRPr lang="fr-FR" sz="1400" b="1" dirty="0">
              <a:latin typeface="Century Gothic"/>
              <a:cs typeface="Century Gothic"/>
            </a:endParaRPr>
          </a:p>
        </p:txBody>
      </p:sp>
      <p:sp>
        <p:nvSpPr>
          <p:cNvPr id="46" name="Isosceles Triangle 65"/>
          <p:cNvSpPr/>
          <p:nvPr/>
        </p:nvSpPr>
        <p:spPr>
          <a:xfrm rot="5400000">
            <a:off x="4962192" y="5143987"/>
            <a:ext cx="548640" cy="144000"/>
          </a:xfrm>
          <a:prstGeom prst="triangle">
            <a:avLst/>
          </a:prstGeom>
          <a:solidFill>
            <a:srgbClr val="E51B2E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412509" y="1430977"/>
            <a:ext cx="3574472" cy="2699998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 anchorCtr="0"/>
          <a:lstStyle/>
          <a:p>
            <a:pPr marL="90488" indent="-90488" algn="just">
              <a:spcAft>
                <a:spcPts val="1200"/>
              </a:spcAft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Recours au </a:t>
            </a:r>
            <a:r>
              <a:rPr lang="fr-FR" sz="1400" b="1" dirty="0" smtClean="0">
                <a:latin typeface="Century Gothic"/>
                <a:cs typeface="Century Gothic"/>
              </a:rPr>
              <a:t>PPP </a:t>
            </a:r>
          </a:p>
          <a:p>
            <a:pPr marL="90488" indent="-90488" algn="just">
              <a:spcAft>
                <a:spcPts val="1200"/>
              </a:spcAft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400" b="1" dirty="0" smtClean="0">
                <a:latin typeface="Century Gothic"/>
                <a:cs typeface="Century Gothic"/>
              </a:rPr>
              <a:t>Simplification</a:t>
            </a:r>
            <a:r>
              <a:rPr lang="fr-FR" sz="1400" dirty="0" smtClean="0">
                <a:latin typeface="Century Gothic"/>
                <a:cs typeface="Century Gothic"/>
              </a:rPr>
              <a:t> des procédures de passation des </a:t>
            </a:r>
            <a:r>
              <a:rPr lang="fr-FR" sz="1400" b="1" dirty="0" smtClean="0">
                <a:latin typeface="Century Gothic"/>
                <a:cs typeface="Century Gothic"/>
              </a:rPr>
              <a:t>marchés publics</a:t>
            </a:r>
          </a:p>
          <a:p>
            <a:pPr marL="90488" indent="-90488" algn="just">
              <a:spcAft>
                <a:spcPts val="600"/>
              </a:spcAft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400" b="1" dirty="0" smtClean="0">
                <a:latin typeface="Century Gothic"/>
                <a:cs typeface="Century Gothic"/>
              </a:rPr>
              <a:t>Préparation</a:t>
            </a:r>
            <a:r>
              <a:rPr lang="fr-FR" sz="1400" dirty="0" smtClean="0">
                <a:latin typeface="Century Gothic"/>
                <a:cs typeface="Century Gothic"/>
              </a:rPr>
              <a:t> rigoureuse des </a:t>
            </a:r>
            <a:r>
              <a:rPr lang="fr-FR" sz="1400" b="1" dirty="0" smtClean="0">
                <a:latin typeface="Century Gothic"/>
                <a:cs typeface="Century Gothic"/>
              </a:rPr>
              <a:t>projets publics </a:t>
            </a:r>
            <a:r>
              <a:rPr lang="fr-FR" sz="1400" dirty="0" smtClean="0">
                <a:latin typeface="Century Gothic"/>
                <a:cs typeface="Century Gothic"/>
              </a:rPr>
              <a:t>(études, aspects fonciers, …)</a:t>
            </a:r>
            <a:endParaRPr lang="en-US" sz="1400" dirty="0" smtClean="0">
              <a:latin typeface="Century Gothic"/>
              <a:cs typeface="Century Gothic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86659" y="4194873"/>
            <a:ext cx="3274869" cy="2042229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85725" lvl="3" indent="57150" algn="ctr">
              <a:spcAft>
                <a:spcPts val="0"/>
              </a:spcAft>
            </a:pPr>
            <a:r>
              <a:rPr lang="fr-FR" sz="1400" b="1" dirty="0" smtClean="0">
                <a:latin typeface="Century Gothic"/>
                <a:cs typeface="Century Gothic"/>
              </a:rPr>
              <a:t>5. Promouvoir l’innovation et la créativité</a:t>
            </a:r>
          </a:p>
          <a:p>
            <a:pPr marL="85725" lvl="3" indent="57150" algn="ctr">
              <a:spcAft>
                <a:spcPts val="0"/>
              </a:spcAft>
            </a:pPr>
            <a:endParaRPr lang="fr-FR" sz="1400" b="1" dirty="0" smtClean="0">
              <a:latin typeface="Century Gothic"/>
              <a:cs typeface="Century Gothic"/>
            </a:endParaRPr>
          </a:p>
          <a:p>
            <a:pPr marL="176213" lvl="5" indent="-84138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Doubler le nombre des </a:t>
            </a:r>
            <a:r>
              <a:rPr lang="fr-FR" sz="1400" b="1" dirty="0" smtClean="0">
                <a:latin typeface="Century Gothic"/>
                <a:cs typeface="Century Gothic"/>
              </a:rPr>
              <a:t>brevets </a:t>
            </a:r>
          </a:p>
          <a:p>
            <a:pPr marL="176213" lvl="5" indent="-84138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Porter la part des </a:t>
            </a:r>
            <a:r>
              <a:rPr lang="fr-FR" sz="1400" b="1" dirty="0" smtClean="0">
                <a:latin typeface="Century Gothic"/>
                <a:cs typeface="Century Gothic"/>
              </a:rPr>
              <a:t>dépenses</a:t>
            </a:r>
            <a:r>
              <a:rPr lang="fr-FR" sz="1400" dirty="0" smtClean="0">
                <a:latin typeface="Century Gothic"/>
                <a:cs typeface="Century Gothic"/>
              </a:rPr>
              <a:t> au titre de la </a:t>
            </a:r>
            <a:r>
              <a:rPr lang="fr-FR" sz="1400" b="1" dirty="0" smtClean="0">
                <a:latin typeface="Century Gothic"/>
                <a:cs typeface="Century Gothic"/>
              </a:rPr>
              <a:t>recherche scientifique </a:t>
            </a:r>
            <a:r>
              <a:rPr lang="fr-FR" sz="1400" dirty="0" smtClean="0">
                <a:latin typeface="Century Gothic"/>
                <a:cs typeface="Century Gothic"/>
              </a:rPr>
              <a:t>à </a:t>
            </a:r>
            <a:r>
              <a:rPr lang="fr-FR" sz="1400" b="1" dirty="0" smtClean="0">
                <a:latin typeface="Century Gothic"/>
                <a:cs typeface="Century Gothic"/>
              </a:rPr>
              <a:t>1,2% du PIB </a:t>
            </a:r>
            <a:r>
              <a:rPr lang="fr-FR" sz="1400" dirty="0" smtClean="0">
                <a:latin typeface="Century Gothic"/>
                <a:cs typeface="Century Gothic"/>
              </a:rPr>
              <a:t>en 2020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94036" y="4195225"/>
            <a:ext cx="3592945" cy="2041525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indent="-90488">
              <a:spcAft>
                <a:spcPts val="600"/>
              </a:spcAft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latin typeface="Century Gothic"/>
                <a:cs typeface="Century Gothic"/>
              </a:rPr>
              <a:t>Hisser la contribution du secteur </a:t>
            </a:r>
            <a:r>
              <a:rPr lang="fr-FR" sz="1400" dirty="0" smtClean="0">
                <a:latin typeface="Century Gothic"/>
                <a:cs typeface="Century Gothic"/>
              </a:rPr>
              <a:t>de </a:t>
            </a:r>
            <a:r>
              <a:rPr lang="fr-FR" sz="1400" dirty="0">
                <a:latin typeface="Century Gothic"/>
                <a:cs typeface="Century Gothic"/>
              </a:rPr>
              <a:t>la </a:t>
            </a:r>
            <a:r>
              <a:rPr lang="fr-FR" sz="1400" b="1" dirty="0">
                <a:latin typeface="Century Gothic"/>
                <a:cs typeface="Century Gothic"/>
              </a:rPr>
              <a:t>recherche scientifique </a:t>
            </a:r>
            <a:r>
              <a:rPr lang="fr-FR" sz="1400" dirty="0">
                <a:latin typeface="Century Gothic"/>
                <a:cs typeface="Century Gothic"/>
              </a:rPr>
              <a:t>et de l’innovation technologique au développement économique et social</a:t>
            </a:r>
          </a:p>
          <a:p>
            <a:pPr marL="90488" indent="-90488">
              <a:spcAft>
                <a:spcPts val="600"/>
              </a:spcAft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latin typeface="Century Gothic"/>
                <a:cs typeface="Century Gothic"/>
              </a:rPr>
              <a:t>Renforcer les capacités et les </a:t>
            </a:r>
            <a:r>
              <a:rPr lang="fr-FR" sz="1400" b="1" dirty="0">
                <a:latin typeface="Century Gothic"/>
                <a:cs typeface="Century Gothic"/>
              </a:rPr>
              <a:t>ressources</a:t>
            </a:r>
            <a:r>
              <a:rPr lang="fr-FR" sz="1400" dirty="0">
                <a:latin typeface="Century Gothic"/>
                <a:cs typeface="Century Gothic"/>
              </a:rPr>
              <a:t> allouées au </a:t>
            </a:r>
            <a:r>
              <a:rPr lang="fr-FR" sz="1400" b="1" dirty="0">
                <a:latin typeface="Century Gothic"/>
                <a:cs typeface="Century Gothic"/>
              </a:rPr>
              <a:t>système national de la recherche </a:t>
            </a:r>
            <a:r>
              <a:rPr lang="fr-FR" sz="1400" dirty="0">
                <a:latin typeface="Century Gothic"/>
                <a:cs typeface="Century Gothic"/>
              </a:rPr>
              <a:t>et de l’innovation </a:t>
            </a:r>
            <a:endParaRPr lang="ar-TN" sz="1400" dirty="0">
              <a:latin typeface="Century Gothic"/>
              <a:cs typeface="Century Gothic"/>
            </a:endParaRPr>
          </a:p>
        </p:txBody>
      </p:sp>
      <p:sp>
        <p:nvSpPr>
          <p:cNvPr id="21" name="Pentagon 22"/>
          <p:cNvSpPr/>
          <p:nvPr/>
        </p:nvSpPr>
        <p:spPr>
          <a:xfrm>
            <a:off x="168895" y="1430676"/>
            <a:ext cx="311396" cy="4824000"/>
          </a:xfrm>
          <a:prstGeom prst="homePlate">
            <a:avLst>
              <a:gd name="adj" fmla="val 43134"/>
            </a:avLst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22" name="Oval 29"/>
          <p:cNvSpPr/>
          <p:nvPr/>
        </p:nvSpPr>
        <p:spPr>
          <a:xfrm>
            <a:off x="131156" y="3532288"/>
            <a:ext cx="362989" cy="361950"/>
          </a:xfrm>
          <a:prstGeom prst="ellipse">
            <a:avLst/>
          </a:prstGeom>
          <a:solidFill>
            <a:schemeClr val="bg1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1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</a:t>
            </a:r>
          </a:p>
          <a:p>
            <a:pPr marL="0" lvl="1"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°2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: D’une économie à faible coût à un hub économique</a:t>
            </a:r>
          </a:p>
          <a:p>
            <a:pPr marL="0" lvl="1">
              <a:lnSpc>
                <a:spcPct val="120000"/>
              </a:lnSpc>
              <a:defRPr/>
            </a:pP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7390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251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Espace réservé du contenu 2"/>
          <p:cNvSpPr txBox="1">
            <a:spLocks/>
          </p:cNvSpPr>
          <p:nvPr/>
        </p:nvSpPr>
        <p:spPr>
          <a:xfrm>
            <a:off x="533400" y="1219200"/>
            <a:ext cx="7981950" cy="447135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latin typeface="Century Gothic"/>
                <a:cs typeface="Century Gothic"/>
              </a:rPr>
              <a:t>Processus d’élaboration du Plan</a:t>
            </a:r>
          </a:p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latin typeface="Century Gothic"/>
                <a:cs typeface="Century Gothic"/>
              </a:rPr>
              <a:t>Cadre général d’élaboration du Plan</a:t>
            </a:r>
            <a:endParaRPr lang="ar-TN" dirty="0" smtClean="0"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latin typeface="Century Gothic"/>
                <a:cs typeface="Century Gothic"/>
              </a:rPr>
              <a:t>Diagnostic du développement avant Plan</a:t>
            </a:r>
            <a:endParaRPr lang="ar-TN" dirty="0" smtClean="0"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latin typeface="Century Gothic"/>
                <a:cs typeface="Century Gothic"/>
              </a:rPr>
              <a:t>Les défis</a:t>
            </a:r>
            <a:endParaRPr lang="ar-TN" dirty="0" smtClean="0"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latin typeface="Century Gothic"/>
                <a:cs typeface="Century Gothic"/>
              </a:rPr>
              <a:t>Vers un nouveau modèle de développement</a:t>
            </a:r>
            <a:endParaRPr lang="ar-TN" dirty="0" smtClean="0"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latin typeface="Century Gothic"/>
                <a:cs typeface="Century Gothic"/>
              </a:rPr>
              <a:t>Objectifs, Réformes et Projets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latin typeface="Century Gothic"/>
                <a:cs typeface="Century Gothic"/>
              </a:rPr>
              <a:t>Avancement </a:t>
            </a:r>
            <a:r>
              <a:rPr lang="fr-FR" dirty="0" smtClean="0">
                <a:latin typeface="Century Gothic"/>
                <a:cs typeface="Century Gothic"/>
              </a:rPr>
              <a:t>des réformes structurelles </a:t>
            </a:r>
            <a:endParaRPr lang="ar-TN" dirty="0" smtClean="0"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latin typeface="Century Gothic"/>
                <a:cs typeface="Century Gothic"/>
              </a:rPr>
              <a:t>Investissements 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latin typeface="Century Gothic"/>
                <a:cs typeface="Century Gothic"/>
              </a:rPr>
              <a:t>Conditions de réussite </a:t>
            </a:r>
            <a:endParaRPr lang="ar-TN" dirty="0" smtClean="0">
              <a:latin typeface="Century Gothic"/>
              <a:cs typeface="Century Gothic"/>
            </a:endParaRP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23"/>
          </p:nvPr>
        </p:nvSpPr>
        <p:spPr>
          <a:xfrm>
            <a:off x="164012" y="176177"/>
            <a:ext cx="8791302" cy="710519"/>
          </a:xfrm>
        </p:spPr>
        <p:txBody>
          <a:bodyPr>
            <a:normAutofit/>
          </a:bodyPr>
          <a:lstStyle/>
          <a:p>
            <a:pPr algn="l" rtl="0"/>
            <a:r>
              <a:rPr lang="fr-FR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Contenu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255936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4413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138544" y="1717953"/>
            <a:ext cx="1588655" cy="4323346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358775" lvl="2" defTabSz="715963"/>
            <a:r>
              <a:rPr lang="fr-FR" sz="14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Tissu économique diversifié, à fort potentiel d’exportation </a:t>
            </a:r>
          </a:p>
          <a:p>
            <a:pPr marL="358775" lvl="2" defTabSz="715963"/>
            <a:r>
              <a:rPr lang="fr-FR" sz="14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et créateur d’emploi</a:t>
            </a:r>
            <a:endParaRPr lang="fr-FR" sz="1400" b="1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416547" y="1174174"/>
            <a:ext cx="3596403" cy="432000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  <a:buClr>
                <a:srgbClr val="FF0000"/>
              </a:buClr>
            </a:pPr>
            <a:r>
              <a:rPr lang="fr-FR" b="1" dirty="0" smtClean="0">
                <a:latin typeface="Century Gothic"/>
                <a:cs typeface="Century Gothic"/>
              </a:rPr>
              <a:t>Réformes &amp; Projets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7021" y="1169556"/>
            <a:ext cx="4923426" cy="432000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400" b="1" dirty="0" smtClean="0">
                <a:latin typeface="Century Gothic"/>
                <a:cs typeface="Century Gothic"/>
              </a:rPr>
              <a:t> </a:t>
            </a:r>
            <a:r>
              <a:rPr lang="fr-FR" b="1" dirty="0" smtClean="0">
                <a:latin typeface="Century Gothic"/>
                <a:cs typeface="Century Gothic"/>
              </a:rPr>
              <a:t>Objectifs 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44" name="Isosceles Triangle 65"/>
          <p:cNvSpPr/>
          <p:nvPr/>
        </p:nvSpPr>
        <p:spPr>
          <a:xfrm rot="5400000">
            <a:off x="4610807" y="3805952"/>
            <a:ext cx="1331992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832819" y="1717953"/>
            <a:ext cx="3263705" cy="4319999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28575" lvl="3" indent="-28575" algn="ctr">
              <a:spcAft>
                <a:spcPts val="0"/>
              </a:spcAft>
            </a:pPr>
            <a:r>
              <a:rPr lang="en-US" sz="1400" b="1" dirty="0" smtClean="0">
                <a:latin typeface="Century Gothic"/>
                <a:cs typeface="Century Gothic"/>
              </a:rPr>
              <a:t>6. </a:t>
            </a:r>
            <a:r>
              <a:rPr lang="fr-FR" sz="1400" b="1" dirty="0" smtClean="0">
                <a:latin typeface="Century Gothic"/>
                <a:cs typeface="Century Gothic"/>
              </a:rPr>
              <a:t>Promotion de l’emploi et de l’employabilité</a:t>
            </a:r>
          </a:p>
          <a:p>
            <a:pPr marL="28575" lvl="3" indent="-28575" algn="ctr">
              <a:spcAft>
                <a:spcPts val="0"/>
              </a:spcAft>
            </a:pPr>
            <a:endParaRPr lang="fr-FR" sz="1400" b="1" dirty="0" smtClean="0">
              <a:latin typeface="Century Gothic"/>
              <a:cs typeface="Century Gothic"/>
            </a:endParaRPr>
          </a:p>
          <a:p>
            <a:pPr marL="176213" lvl="5" indent="-84138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Augmenter la capacité de la croissance à</a:t>
            </a:r>
            <a:r>
              <a:rPr lang="fr-FR" sz="1400" b="1" dirty="0" smtClean="0">
                <a:latin typeface="Century Gothic"/>
                <a:cs typeface="Century Gothic"/>
              </a:rPr>
              <a:t> créer des postes d’emplois </a:t>
            </a:r>
          </a:p>
          <a:p>
            <a:pPr marL="176213" lvl="5" indent="-84138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la création d’environ </a:t>
            </a:r>
            <a:r>
              <a:rPr lang="fr-FR" sz="1400" b="1" dirty="0" smtClean="0">
                <a:latin typeface="Century Gothic"/>
                <a:cs typeface="Century Gothic"/>
              </a:rPr>
              <a:t>400.000 nouveaux postes</a:t>
            </a:r>
            <a:r>
              <a:rPr lang="fr-FR" sz="1400" dirty="0" smtClean="0">
                <a:latin typeface="Century Gothic"/>
                <a:cs typeface="Century Gothic"/>
              </a:rPr>
              <a:t> et la réduction du taux de chômage de 15% en 2014 à 12% en 2020</a:t>
            </a:r>
          </a:p>
          <a:p>
            <a:pPr marL="176213" lvl="5" indent="-84138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Accroitre la proportion de la population occupée dans le secteur de l’</a:t>
            </a:r>
            <a:r>
              <a:rPr lang="fr-FR" sz="1400" b="1" dirty="0" smtClean="0">
                <a:latin typeface="Century Gothic"/>
                <a:cs typeface="Century Gothic"/>
              </a:rPr>
              <a:t>économie sociale et solidaire </a:t>
            </a:r>
            <a:r>
              <a:rPr lang="fr-FR" sz="1400" dirty="0" smtClean="0">
                <a:latin typeface="Century Gothic"/>
                <a:cs typeface="Century Gothic"/>
              </a:rPr>
              <a:t>de 0,5% à </a:t>
            </a:r>
            <a:r>
              <a:rPr lang="fr-FR" sz="1400" b="1" dirty="0" smtClean="0">
                <a:latin typeface="Century Gothic"/>
                <a:cs typeface="Century Gothic"/>
              </a:rPr>
              <a:t>1,5%</a:t>
            </a:r>
            <a:r>
              <a:rPr lang="fr-FR" sz="1400" dirty="0" smtClean="0">
                <a:latin typeface="Century Gothic"/>
                <a:cs typeface="Century Gothic"/>
              </a:rPr>
              <a:t> de la population active en 2020</a:t>
            </a:r>
          </a:p>
          <a:p>
            <a:pPr marL="176213" lvl="5" indent="-84138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Consolider la politique des </a:t>
            </a:r>
            <a:r>
              <a:rPr lang="fr-FR" sz="1400" b="1" dirty="0" smtClean="0">
                <a:latin typeface="Century Gothic"/>
                <a:cs typeface="Century Gothic"/>
              </a:rPr>
              <a:t>placements à l’étranger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416547" y="1717953"/>
            <a:ext cx="3599989" cy="4319997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 anchorCtr="0"/>
          <a:lstStyle/>
          <a:p>
            <a:pPr marL="90488" indent="-90488" algn="just">
              <a:lnSpc>
                <a:spcPts val="1100"/>
              </a:lnSpc>
              <a:buClr>
                <a:srgbClr val="E51B2E"/>
              </a:buClr>
              <a:buFont typeface="Arial" panose="020B0604020202020204" pitchFamily="34" charset="0"/>
              <a:buChar char="•"/>
            </a:pPr>
            <a:endParaRPr lang="fr-FR" sz="1400" dirty="0" smtClean="0">
              <a:latin typeface="Century Gothic"/>
              <a:cs typeface="Century Gothic"/>
            </a:endParaRPr>
          </a:p>
          <a:p>
            <a:pPr marL="176213" indent="-176213" algn="just">
              <a:spcBef>
                <a:spcPts val="600"/>
              </a:spcBef>
              <a:spcAft>
                <a:spcPts val="600"/>
              </a:spcAft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Instaurer un système national de </a:t>
            </a:r>
            <a:r>
              <a:rPr lang="fr-FR" sz="1400" b="1" dirty="0" smtClean="0">
                <a:latin typeface="Century Gothic"/>
                <a:cs typeface="Century Gothic"/>
              </a:rPr>
              <a:t>prospection et d’exploitation des potentialités d’emploi</a:t>
            </a:r>
            <a:r>
              <a:rPr lang="fr-FR" sz="1400" dirty="0" smtClean="0">
                <a:latin typeface="Century Gothic"/>
                <a:cs typeface="Century Gothic"/>
              </a:rPr>
              <a:t> dans les régions et les secteurs prometteurs </a:t>
            </a:r>
          </a:p>
          <a:p>
            <a:pPr marL="176213" indent="-176213" algn="just">
              <a:spcBef>
                <a:spcPts val="600"/>
              </a:spcBef>
              <a:spcAft>
                <a:spcPts val="600"/>
              </a:spcAft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Promouvoir les </a:t>
            </a:r>
            <a:r>
              <a:rPr lang="fr-FR" sz="1400" b="1" dirty="0" smtClean="0">
                <a:latin typeface="Century Gothic"/>
                <a:cs typeface="Century Gothic"/>
              </a:rPr>
              <a:t>activités créatrices d’emploi </a:t>
            </a:r>
            <a:r>
              <a:rPr lang="fr-FR" sz="1400" dirty="0" smtClean="0">
                <a:latin typeface="Century Gothic"/>
                <a:cs typeface="Century Gothic"/>
              </a:rPr>
              <a:t>parmi les jeunes diplômés et dans les régions</a:t>
            </a:r>
          </a:p>
          <a:p>
            <a:pPr marL="176213" indent="-176213" algn="just">
              <a:spcBef>
                <a:spcPts val="600"/>
              </a:spcBef>
              <a:spcAft>
                <a:spcPts val="600"/>
              </a:spcAft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Impulser les créations d’entreprises dans les secteurs de </a:t>
            </a:r>
            <a:r>
              <a:rPr lang="fr-FR" sz="1400" b="1" dirty="0" smtClean="0">
                <a:latin typeface="Century Gothic"/>
                <a:cs typeface="Century Gothic"/>
              </a:rPr>
              <a:t>l’économie sociale et solidaire, l’économie verte et l’économie numérique </a:t>
            </a:r>
          </a:p>
          <a:p>
            <a:pPr marL="176213" indent="-176213" algn="just">
              <a:spcBef>
                <a:spcPts val="600"/>
              </a:spcBef>
              <a:spcAft>
                <a:spcPts val="600"/>
              </a:spcAft>
              <a:buClr>
                <a:srgbClr val="E51B2E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Améliorer </a:t>
            </a:r>
            <a:r>
              <a:rPr lang="fr-FR" sz="1400" b="1" dirty="0" smtClean="0">
                <a:latin typeface="Century Gothic"/>
                <a:cs typeface="Century Gothic"/>
              </a:rPr>
              <a:t>l’employabilité</a:t>
            </a:r>
            <a:r>
              <a:rPr lang="fr-FR" sz="1400" dirty="0" smtClean="0">
                <a:latin typeface="Century Gothic"/>
                <a:cs typeface="Century Gothic"/>
              </a:rPr>
              <a:t> des jeunes ressortissants du dispositif de la </a:t>
            </a:r>
            <a:r>
              <a:rPr lang="fr-FR" sz="1400" b="1" dirty="0" smtClean="0">
                <a:latin typeface="Century Gothic"/>
                <a:cs typeface="Century Gothic"/>
              </a:rPr>
              <a:t>formation professionnelle </a:t>
            </a:r>
          </a:p>
        </p:txBody>
      </p:sp>
      <p:sp>
        <p:nvSpPr>
          <p:cNvPr id="11" name="Pentagon 22"/>
          <p:cNvSpPr/>
          <p:nvPr/>
        </p:nvSpPr>
        <p:spPr>
          <a:xfrm>
            <a:off x="147782" y="1717953"/>
            <a:ext cx="295562" cy="4319999"/>
          </a:xfrm>
          <a:prstGeom prst="homePlate">
            <a:avLst>
              <a:gd name="adj" fmla="val 43134"/>
            </a:avLst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12" name="Oval 29"/>
          <p:cNvSpPr/>
          <p:nvPr/>
        </p:nvSpPr>
        <p:spPr>
          <a:xfrm>
            <a:off x="124691" y="3476860"/>
            <a:ext cx="332510" cy="337748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1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</a:t>
            </a:r>
          </a:p>
          <a:p>
            <a:pPr marL="0" lvl="1"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°2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: D’une économie à faible coût à un hub économique</a:t>
            </a:r>
          </a:p>
          <a:p>
            <a:pPr marL="0" lvl="1">
              <a:lnSpc>
                <a:spcPct val="120000"/>
              </a:lnSpc>
              <a:defRPr/>
            </a:pP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7390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5437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/>
          <p:cNvSpPr/>
          <p:nvPr/>
        </p:nvSpPr>
        <p:spPr>
          <a:xfrm>
            <a:off x="5160832" y="965199"/>
            <a:ext cx="3887993" cy="360000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  <a:buClr>
                <a:srgbClr val="FF0000"/>
              </a:buClr>
            </a:pPr>
            <a:r>
              <a:rPr lang="fr-FR" sz="1600" b="1" dirty="0" smtClean="0">
                <a:latin typeface="Century Gothic"/>
                <a:cs typeface="Century Gothic"/>
              </a:rPr>
              <a:t>Réformes &amp; Projets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7020" y="960581"/>
            <a:ext cx="4794808" cy="360000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 smtClean="0">
                <a:latin typeface="Century Gothic"/>
                <a:cs typeface="Century Gothic"/>
              </a:rPr>
              <a:t> Objectifs 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44" name="Isosceles Triangle 65"/>
          <p:cNvSpPr/>
          <p:nvPr/>
        </p:nvSpPr>
        <p:spPr>
          <a:xfrm rot="5400000">
            <a:off x="4650034" y="2514269"/>
            <a:ext cx="863998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60832" y="1437741"/>
            <a:ext cx="3889511" cy="2297057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 anchorCtr="0"/>
          <a:lstStyle/>
          <a:p>
            <a:pPr marL="92075" indent="-92075">
              <a:spcAft>
                <a:spcPts val="600"/>
              </a:spcAft>
              <a:buClr>
                <a:srgbClr val="FF0000"/>
              </a:buClr>
              <a:buSzPct val="900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Migrer vers une </a:t>
            </a:r>
            <a:r>
              <a:rPr lang="fr-FR" sz="1400" b="1" dirty="0" smtClean="0">
                <a:latin typeface="Century Gothic"/>
                <a:cs typeface="Century Gothic"/>
              </a:rPr>
              <a:t>administration électronique </a:t>
            </a:r>
            <a:r>
              <a:rPr lang="fr-FR" sz="1400" dirty="0" smtClean="0">
                <a:latin typeface="Century Gothic"/>
                <a:cs typeface="Century Gothic"/>
              </a:rPr>
              <a:t>au service du citoyen et de l’entreprise</a:t>
            </a:r>
          </a:p>
          <a:p>
            <a:pPr marL="92075" indent="-92075">
              <a:spcAft>
                <a:spcPts val="600"/>
              </a:spcAft>
              <a:buClr>
                <a:srgbClr val="FF0000"/>
              </a:buClr>
              <a:buSzPct val="900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Diffuser la </a:t>
            </a:r>
            <a:r>
              <a:rPr lang="fr-FR" sz="1400" b="1" dirty="0" smtClean="0">
                <a:latin typeface="Century Gothic"/>
                <a:cs typeface="Century Gothic"/>
              </a:rPr>
              <a:t>culture numérique </a:t>
            </a:r>
            <a:r>
              <a:rPr lang="fr-FR" sz="1400" dirty="0" smtClean="0">
                <a:latin typeface="Century Gothic"/>
                <a:cs typeface="Century Gothic"/>
              </a:rPr>
              <a:t>et la numérisation des supports </a:t>
            </a:r>
            <a:r>
              <a:rPr lang="fr-FR" sz="1400" b="1" dirty="0" smtClean="0">
                <a:latin typeface="Century Gothic"/>
                <a:cs typeface="Century Gothic"/>
              </a:rPr>
              <a:t>pédagogiques </a:t>
            </a:r>
          </a:p>
          <a:p>
            <a:pPr marL="92075" indent="-92075">
              <a:buClr>
                <a:srgbClr val="FF0000"/>
              </a:buClr>
              <a:buSzPct val="900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Renforcer le </a:t>
            </a:r>
            <a:r>
              <a:rPr lang="fr-FR" sz="1400" b="1" dirty="0" smtClean="0">
                <a:latin typeface="Century Gothic"/>
                <a:cs typeface="Century Gothic"/>
              </a:rPr>
              <a:t>système d’information </a:t>
            </a:r>
            <a:r>
              <a:rPr lang="fr-FR" sz="1400" dirty="0" smtClean="0">
                <a:latin typeface="Century Gothic"/>
                <a:cs typeface="Century Gothic"/>
              </a:rPr>
              <a:t>des secteurs prestataires de services (</a:t>
            </a:r>
            <a:r>
              <a:rPr lang="fr-FR" sz="1400" b="1" dirty="0" smtClean="0">
                <a:latin typeface="Century Gothic"/>
                <a:cs typeface="Century Gothic"/>
              </a:rPr>
              <a:t>santé</a:t>
            </a:r>
            <a:r>
              <a:rPr lang="fr-FR" sz="1400" dirty="0" smtClean="0">
                <a:latin typeface="Century Gothic"/>
                <a:cs typeface="Century Gothic"/>
              </a:rPr>
              <a:t>…)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9932" y="1416269"/>
            <a:ext cx="1795429" cy="2340000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t"/>
          <a:lstStyle/>
          <a:p>
            <a:pPr marL="358775" lvl="2"/>
            <a:endParaRPr lang="fr-FR" sz="1400" b="1" dirty="0" smtClean="0">
              <a:latin typeface="Century Gothic"/>
              <a:cs typeface="Century Gothic"/>
            </a:endParaRPr>
          </a:p>
          <a:p>
            <a:pPr marL="358775" lvl="2"/>
            <a:endParaRPr lang="fr-FR" sz="1400" b="1" dirty="0">
              <a:latin typeface="Century Gothic"/>
              <a:cs typeface="Century Gothic"/>
            </a:endParaRPr>
          </a:p>
          <a:p>
            <a:pPr marL="358775" lvl="2"/>
            <a:r>
              <a:rPr lang="fr-FR" sz="1400" b="1" dirty="0" smtClean="0">
                <a:latin typeface="Century Gothic"/>
                <a:cs typeface="Century Gothic"/>
              </a:rPr>
              <a:t>Promotion de l’économie numérique en tant que levier de développement</a:t>
            </a:r>
          </a:p>
          <a:p>
            <a:pPr marL="542925" lvl="2"/>
            <a:endParaRPr lang="fr-FR" sz="1400" b="1" dirty="0" smtClean="0">
              <a:latin typeface="Century Gothic"/>
              <a:cs typeface="Century Gothic"/>
            </a:endParaRPr>
          </a:p>
          <a:p>
            <a:pPr marL="542925" lvl="2"/>
            <a:endParaRPr lang="en-US" sz="1400" b="1" dirty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09198" y="1427951"/>
            <a:ext cx="2952000" cy="2316637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t"/>
          <a:lstStyle/>
          <a:p>
            <a:pPr marL="85725" indent="6350" algn="ctr">
              <a:spcAft>
                <a:spcPts val="600"/>
              </a:spcAft>
              <a:buClr>
                <a:srgbClr val="FF0000"/>
              </a:buClr>
            </a:pPr>
            <a:r>
              <a:rPr lang="fr-FR" sz="1400" b="1" dirty="0" smtClean="0">
                <a:latin typeface="Century Gothic"/>
                <a:cs typeface="Century Gothic"/>
              </a:rPr>
              <a:t>Réduction de la fracture numérique et intégration dans la nouvelle économie mondiale </a:t>
            </a:r>
            <a:endParaRPr lang="fr-FR" sz="1400" dirty="0" smtClean="0">
              <a:latin typeface="Century Gothic"/>
              <a:cs typeface="Century Gothic"/>
            </a:endParaRPr>
          </a:p>
          <a:p>
            <a:pPr marL="179388" indent="-85725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Connexion de tous les foyers au </a:t>
            </a:r>
            <a:r>
              <a:rPr lang="fr-FR" sz="1400" b="1" dirty="0" smtClean="0">
                <a:latin typeface="Century Gothic"/>
                <a:cs typeface="Century Gothic"/>
              </a:rPr>
              <a:t>réseau d’internet</a:t>
            </a:r>
          </a:p>
          <a:p>
            <a:pPr marL="179388" indent="-85725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Une </a:t>
            </a:r>
            <a:r>
              <a:rPr lang="fr-FR" sz="1400" b="1" dirty="0" smtClean="0">
                <a:latin typeface="Century Gothic"/>
                <a:cs typeface="Century Gothic"/>
              </a:rPr>
              <a:t>administration électronique </a:t>
            </a:r>
            <a:r>
              <a:rPr lang="fr-FR" sz="1400" dirty="0" smtClean="0">
                <a:latin typeface="Century Gothic"/>
                <a:cs typeface="Century Gothic"/>
              </a:rPr>
              <a:t>au service du citoyen</a:t>
            </a:r>
          </a:p>
          <a:p>
            <a:pPr marL="179388" indent="-85725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projet </a:t>
            </a:r>
            <a:r>
              <a:rPr lang="fr-FR" sz="1400" b="1" dirty="0" smtClean="0">
                <a:latin typeface="Century Gothic"/>
                <a:cs typeface="Century Gothic"/>
              </a:rPr>
              <a:t>«Tunisie intelligente» </a:t>
            </a:r>
            <a:r>
              <a:rPr lang="fr-FR" sz="1400" dirty="0" smtClean="0">
                <a:latin typeface="Century Gothic"/>
                <a:cs typeface="Century Gothic"/>
              </a:rPr>
              <a:t>(Activités </a:t>
            </a:r>
            <a:r>
              <a:rPr lang="en-US" sz="1400" dirty="0" smtClean="0">
                <a:latin typeface="Century Gothic"/>
                <a:cs typeface="Century Gothic"/>
              </a:rPr>
              <a:t>off-shoring</a:t>
            </a:r>
            <a:r>
              <a:rPr lang="fr-FR" sz="1400" dirty="0" smtClean="0">
                <a:latin typeface="Century Gothic"/>
                <a:cs typeface="Century Gothic"/>
              </a:rPr>
              <a:t> domaine numérique)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4377" y="3810321"/>
            <a:ext cx="1799948" cy="2484000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363538" lvl="2"/>
            <a:r>
              <a:rPr lang="fr-FR" sz="1400" b="1" dirty="0" smtClean="0">
                <a:latin typeface="Century Gothic"/>
                <a:cs typeface="Century Gothic"/>
              </a:rPr>
              <a:t>Le tourisme, Affluent de la croissance économique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009198" y="3809776"/>
            <a:ext cx="2952000" cy="2485090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92075" lvl="3" algn="ctr">
              <a:spcAft>
                <a:spcPts val="300"/>
              </a:spcAft>
            </a:pPr>
            <a:r>
              <a:rPr lang="fr-FR" sz="1400" b="1" dirty="0" smtClean="0">
                <a:latin typeface="Century Gothic"/>
                <a:cs typeface="Century Gothic"/>
              </a:rPr>
              <a:t>Poursuite de la stratégie de développent du tourisme à l’horizon 2020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21" name="Isosceles Triangle 65"/>
          <p:cNvSpPr/>
          <p:nvPr/>
        </p:nvSpPr>
        <p:spPr>
          <a:xfrm rot="5400000">
            <a:off x="4650034" y="4980321"/>
            <a:ext cx="863998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60832" y="3814546"/>
            <a:ext cx="3866333" cy="2475551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t"/>
          <a:lstStyle/>
          <a:p>
            <a:pPr marL="92075" indent="-92075" algn="just">
              <a:buClr>
                <a:srgbClr val="FF0000"/>
              </a:buClr>
              <a:buSzPct val="900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Promouvoir </a:t>
            </a:r>
            <a:r>
              <a:rPr lang="fr-FR" sz="1400" b="1" dirty="0" smtClean="0">
                <a:latin typeface="Century Gothic"/>
                <a:cs typeface="Century Gothic"/>
              </a:rPr>
              <a:t>les projets touristiques à haute valeur ajoutée</a:t>
            </a:r>
            <a:r>
              <a:rPr lang="fr-FR" sz="1400" dirty="0" smtClean="0">
                <a:latin typeface="Century Gothic"/>
                <a:cs typeface="Century Gothic"/>
              </a:rPr>
              <a:t>: le tourisme culturel, le tourisme saharien ,le tourisme de santé et de bien être</a:t>
            </a:r>
          </a:p>
          <a:p>
            <a:pPr marL="92075" indent="-92075" algn="just">
              <a:buClr>
                <a:srgbClr val="FF0000"/>
              </a:buClr>
              <a:buSzPct val="900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Procéder à la </a:t>
            </a:r>
            <a:r>
              <a:rPr lang="fr-FR" sz="1400" b="1" dirty="0" smtClean="0">
                <a:latin typeface="Century Gothic"/>
                <a:cs typeface="Century Gothic"/>
              </a:rPr>
              <a:t>mise à niveau des unités touristiques</a:t>
            </a:r>
            <a:r>
              <a:rPr lang="fr-FR" sz="1400" dirty="0" smtClean="0">
                <a:latin typeface="Century Gothic"/>
                <a:cs typeface="Century Gothic"/>
              </a:rPr>
              <a:t>, améliorer la qualité des services et promouvoir le système de formation </a:t>
            </a:r>
          </a:p>
          <a:p>
            <a:pPr marL="92075" indent="-92075" algn="just">
              <a:buClr>
                <a:srgbClr val="FF0000"/>
              </a:buClr>
              <a:buSzPct val="900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Renforcer la destination tunisienne à travers l’intensification  des </a:t>
            </a:r>
            <a:r>
              <a:rPr lang="fr-FR" sz="1400" b="1" dirty="0" smtClean="0">
                <a:latin typeface="Century Gothic"/>
                <a:cs typeface="Century Gothic"/>
              </a:rPr>
              <a:t>campagnes de communication et de marketing </a:t>
            </a:r>
          </a:p>
        </p:txBody>
      </p:sp>
      <p:sp>
        <p:nvSpPr>
          <p:cNvPr id="23" name="Pentagon 22"/>
          <p:cNvSpPr/>
          <p:nvPr/>
        </p:nvSpPr>
        <p:spPr>
          <a:xfrm>
            <a:off x="166254" y="3810321"/>
            <a:ext cx="277090" cy="2484000"/>
          </a:xfrm>
          <a:prstGeom prst="homePlate">
            <a:avLst>
              <a:gd name="adj" fmla="val 43134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24" name="Oval 29"/>
          <p:cNvSpPr/>
          <p:nvPr/>
        </p:nvSpPr>
        <p:spPr>
          <a:xfrm>
            <a:off x="163542" y="4888065"/>
            <a:ext cx="284421" cy="328512"/>
          </a:xfrm>
          <a:prstGeom prst="ellipse">
            <a:avLst/>
          </a:prstGeom>
          <a:solidFill>
            <a:srgbClr val="FFFFFF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3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25" name="Pentagon 22"/>
          <p:cNvSpPr/>
          <p:nvPr/>
        </p:nvSpPr>
        <p:spPr>
          <a:xfrm>
            <a:off x="166427" y="1416269"/>
            <a:ext cx="277090" cy="2340000"/>
          </a:xfrm>
          <a:prstGeom prst="homePlate">
            <a:avLst>
              <a:gd name="adj" fmla="val 43134"/>
            </a:avLst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26" name="Oval 29"/>
          <p:cNvSpPr/>
          <p:nvPr/>
        </p:nvSpPr>
        <p:spPr>
          <a:xfrm>
            <a:off x="145243" y="2424322"/>
            <a:ext cx="284421" cy="323895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2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</a:t>
            </a:r>
          </a:p>
          <a:p>
            <a:pPr marL="0" lvl="1"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°2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: D’une économie à faible coût à un hub économique</a:t>
            </a:r>
          </a:p>
          <a:p>
            <a:pPr marL="0" lvl="1">
              <a:lnSpc>
                <a:spcPct val="120000"/>
              </a:lnSpc>
              <a:defRPr/>
            </a:pP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7390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469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/>
          <p:nvPr/>
        </p:nvSpPr>
        <p:spPr>
          <a:xfrm>
            <a:off x="224311" y="1478900"/>
            <a:ext cx="1901373" cy="4824000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538163" lvl="2" indent="-3175"/>
            <a:r>
              <a:rPr lang="fr-FR" sz="1200" b="1" dirty="0" smtClean="0">
                <a:latin typeface="Century Gothic"/>
                <a:cs typeface="Century Gothic"/>
              </a:rPr>
              <a:t>Promotion de l’investissement et Amélioration  du climat des affaires</a:t>
            </a:r>
            <a:endParaRPr lang="ar-TN" sz="1200" b="1" dirty="0">
              <a:latin typeface="Century Gothic"/>
              <a:cs typeface="Century Gothic"/>
            </a:endParaRPr>
          </a:p>
        </p:txBody>
      </p:sp>
      <p:sp>
        <p:nvSpPr>
          <p:cNvPr id="27" name="Pentagon 22"/>
          <p:cNvSpPr/>
          <p:nvPr/>
        </p:nvSpPr>
        <p:spPr>
          <a:xfrm>
            <a:off x="229594" y="1478900"/>
            <a:ext cx="444661" cy="4824000"/>
          </a:xfrm>
          <a:prstGeom prst="homePlate">
            <a:avLst>
              <a:gd name="adj" fmla="val 44487"/>
            </a:avLst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/>
              <a:cs typeface="Century Gothic"/>
            </a:endParaRPr>
          </a:p>
        </p:txBody>
      </p:sp>
      <p:sp>
        <p:nvSpPr>
          <p:cNvPr id="29" name="Oval 29"/>
          <p:cNvSpPr/>
          <p:nvPr/>
        </p:nvSpPr>
        <p:spPr>
          <a:xfrm>
            <a:off x="248061" y="3664632"/>
            <a:ext cx="365760" cy="36195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4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30" name="Isosceles Triangle 65"/>
          <p:cNvSpPr/>
          <p:nvPr/>
        </p:nvSpPr>
        <p:spPr>
          <a:xfrm rot="5400000">
            <a:off x="5143090" y="4336077"/>
            <a:ext cx="548640" cy="144000"/>
          </a:xfrm>
          <a:prstGeom prst="triangle">
            <a:avLst/>
          </a:prstGeom>
          <a:solidFill>
            <a:srgbClr val="E51B2E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8583" y="1036338"/>
            <a:ext cx="5112000" cy="360000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 smtClean="0">
                <a:latin typeface="Century Gothic"/>
                <a:cs typeface="Century Gothic"/>
              </a:rPr>
              <a:t> Objectifs 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52067" y="1036338"/>
            <a:ext cx="3361021" cy="360000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  <a:buClr>
                <a:srgbClr val="FF0000"/>
              </a:buClr>
            </a:pPr>
            <a:r>
              <a:rPr lang="fr-FR" sz="1600" b="1" dirty="0" smtClean="0">
                <a:latin typeface="Century Gothic"/>
                <a:cs typeface="Century Gothic"/>
              </a:rPr>
              <a:t>Réformes &amp; Projets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53672" y="1478900"/>
            <a:ext cx="3036103" cy="1980000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t" anchorCtr="0"/>
          <a:lstStyle/>
          <a:p>
            <a:pPr marL="85725" lvl="3">
              <a:spcAft>
                <a:spcPts val="300"/>
              </a:spcAft>
              <a:buFont typeface="+mj-lt"/>
              <a:buAutoNum type="arabicPeriod"/>
            </a:pPr>
            <a:r>
              <a:rPr lang="fr-FR" sz="1300" b="1" dirty="0" smtClean="0">
                <a:latin typeface="Century Gothic"/>
                <a:cs typeface="Century Gothic"/>
              </a:rPr>
              <a:t> L'investissement privé, moteur essentiel pour la croissance et l’emploi </a:t>
            </a:r>
            <a:endParaRPr lang="en-US" sz="1300" b="1" dirty="0" smtClean="0">
              <a:latin typeface="Century Gothic"/>
              <a:cs typeface="Century Gothic"/>
            </a:endParaRPr>
          </a:p>
          <a:p>
            <a:pPr marL="95250" lvl="2" indent="-85725">
              <a:lnSpc>
                <a:spcPts val="1400"/>
              </a:lnSpc>
              <a:buClr>
                <a:srgbClr val="FF0000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300" dirty="0" smtClean="0">
                <a:latin typeface="Century Gothic"/>
                <a:cs typeface="Century Gothic"/>
              </a:rPr>
              <a:t>Un </a:t>
            </a:r>
            <a:r>
              <a:rPr lang="fr-FR" sz="1300" b="1" dirty="0" smtClean="0">
                <a:latin typeface="Century Gothic"/>
                <a:cs typeface="Century Gothic"/>
              </a:rPr>
              <a:t>taux d’investissement  </a:t>
            </a:r>
            <a:r>
              <a:rPr lang="fr-FR" sz="1300" dirty="0" smtClean="0">
                <a:latin typeface="Century Gothic"/>
                <a:cs typeface="Century Gothic"/>
              </a:rPr>
              <a:t>de  24% du PIB en 2020</a:t>
            </a:r>
            <a:endParaRPr lang="ar-TN" sz="1300" dirty="0" smtClean="0">
              <a:latin typeface="Century Gothic"/>
              <a:cs typeface="Century Gothic"/>
            </a:endParaRPr>
          </a:p>
          <a:p>
            <a:pPr marL="95250" indent="-85725">
              <a:lnSpc>
                <a:spcPts val="14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300" dirty="0" smtClean="0">
                <a:latin typeface="Century Gothic"/>
                <a:cs typeface="Century Gothic"/>
              </a:rPr>
              <a:t>La part de l’investissement </a:t>
            </a:r>
            <a:r>
              <a:rPr lang="fr-FR" sz="1300" b="1" dirty="0" smtClean="0">
                <a:latin typeface="Century Gothic"/>
                <a:cs typeface="Century Gothic"/>
              </a:rPr>
              <a:t>privé</a:t>
            </a:r>
            <a:r>
              <a:rPr lang="fr-FR" sz="1300" dirty="0" smtClean="0">
                <a:latin typeface="Century Gothic"/>
                <a:cs typeface="Century Gothic"/>
              </a:rPr>
              <a:t> dans le total des investissements : </a:t>
            </a:r>
            <a:r>
              <a:rPr lang="fr-FR" sz="1300" b="1" dirty="0" smtClean="0">
                <a:latin typeface="Century Gothic"/>
                <a:cs typeface="Century Gothic"/>
              </a:rPr>
              <a:t>64% en 2020</a:t>
            </a:r>
          </a:p>
          <a:p>
            <a:pPr marL="95250" indent="-85725">
              <a:lnSpc>
                <a:spcPts val="14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300" dirty="0" smtClean="0">
                <a:latin typeface="Century Gothic"/>
                <a:cs typeface="Century Gothic"/>
              </a:rPr>
              <a:t>Accroissement du volume des </a:t>
            </a:r>
            <a:r>
              <a:rPr lang="fr-FR" sz="1300" b="1" dirty="0" smtClean="0">
                <a:latin typeface="Century Gothic"/>
                <a:cs typeface="Century Gothic"/>
              </a:rPr>
              <a:t>IDE</a:t>
            </a:r>
            <a:r>
              <a:rPr lang="fr-FR" sz="1300" dirty="0" smtClean="0">
                <a:latin typeface="Century Gothic"/>
                <a:cs typeface="Century Gothic"/>
              </a:rPr>
              <a:t> de 80% sur les 5 prochaines années</a:t>
            </a:r>
            <a:endParaRPr lang="en-US" sz="1300" dirty="0" smtClean="0">
              <a:latin typeface="Century Gothic"/>
              <a:cs typeface="Century Gothic"/>
            </a:endParaRPr>
          </a:p>
          <a:p>
            <a:pPr marL="85725" lvl="3">
              <a:spcAft>
                <a:spcPts val="300"/>
              </a:spcAft>
              <a:buFont typeface="+mj-lt"/>
              <a:buAutoNum type="arabicPeriod"/>
            </a:pPr>
            <a:endParaRPr lang="en-US" sz="1300" b="1" dirty="0">
              <a:latin typeface="Century Gothic"/>
              <a:cs typeface="Century Gothic"/>
            </a:endParaRPr>
          </a:p>
        </p:txBody>
      </p:sp>
      <p:sp>
        <p:nvSpPr>
          <p:cNvPr id="16" name="Isosceles Triangle 65"/>
          <p:cNvSpPr/>
          <p:nvPr/>
        </p:nvSpPr>
        <p:spPr>
          <a:xfrm rot="5400000">
            <a:off x="5143090" y="2416570"/>
            <a:ext cx="548640" cy="144000"/>
          </a:xfrm>
          <a:prstGeom prst="triangle">
            <a:avLst/>
          </a:prstGeom>
          <a:solidFill>
            <a:srgbClr val="E51B2E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46690" y="1478900"/>
            <a:ext cx="3310982" cy="4806427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2075" indent="-92075" algn="just">
              <a:buClr>
                <a:srgbClr val="FF0000"/>
              </a:buClr>
              <a:buSzPct val="90000"/>
              <a:buFont typeface="Arial" panose="020B0604020202020204" pitchFamily="34" charset="0"/>
              <a:buChar char="•"/>
            </a:pPr>
            <a:r>
              <a:rPr lang="fr-FR" sz="1400" b="1" dirty="0" smtClean="0">
                <a:latin typeface="Century Gothic"/>
                <a:cs typeface="Century Gothic"/>
              </a:rPr>
              <a:t>Promulguer</a:t>
            </a:r>
            <a:r>
              <a:rPr lang="fr-FR" sz="1400" dirty="0" smtClean="0">
                <a:latin typeface="Century Gothic"/>
                <a:cs typeface="Century Gothic"/>
              </a:rPr>
              <a:t> </a:t>
            </a:r>
            <a:r>
              <a:rPr lang="fr-FR" sz="1400" b="1" dirty="0" smtClean="0">
                <a:latin typeface="Century Gothic"/>
                <a:cs typeface="Century Gothic"/>
              </a:rPr>
              <a:t>le nouveau code de l’investissement</a:t>
            </a:r>
            <a:r>
              <a:rPr lang="fr-FR" sz="1400" dirty="0" smtClean="0">
                <a:latin typeface="Century Gothic"/>
                <a:cs typeface="Century Gothic"/>
              </a:rPr>
              <a:t> : Instituer une nouvelle gouvernance, améliorer l’accès au marché, faciliter les procédures, instituer une panoplie d’incitations en accord avec les objectifs du plan</a:t>
            </a:r>
          </a:p>
          <a:p>
            <a:pPr marL="92075" indent="-92075" algn="just">
              <a:buClr>
                <a:srgbClr val="FF0000"/>
              </a:buClr>
              <a:buSzPct val="90000"/>
            </a:pPr>
            <a:endParaRPr lang="fr-FR" sz="1400" dirty="0" smtClean="0">
              <a:latin typeface="Century Gothic"/>
              <a:cs typeface="Century Gothic"/>
            </a:endParaRPr>
          </a:p>
          <a:p>
            <a:pPr marL="92075" indent="-92075" algn="just">
              <a:buClr>
                <a:srgbClr val="FF0000"/>
              </a:buClr>
              <a:buSzPct val="90000"/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Accélérer la mise en application du dispositif juridique régissant le </a:t>
            </a:r>
            <a:r>
              <a:rPr lang="fr-FR" sz="14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PPP</a:t>
            </a:r>
            <a:endParaRPr lang="fr-FR" sz="1400" dirty="0" smtClean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 marL="92075" indent="-92075" algn="just">
              <a:buClr>
                <a:srgbClr val="FF0000"/>
              </a:buClr>
              <a:buSzPct val="90000"/>
              <a:buFont typeface="Arial" panose="020B0604020202020204" pitchFamily="34" charset="0"/>
              <a:buChar char="•"/>
            </a:pPr>
            <a:endParaRPr lang="ar-TN" sz="1400" dirty="0" smtClean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 marL="92075" indent="-92075" algn="just">
              <a:buClr>
                <a:srgbClr val="FF0000"/>
              </a:buClr>
              <a:buSzPct val="90000"/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Adopter une </a:t>
            </a:r>
            <a:r>
              <a:rPr lang="fr-FR" sz="14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nouvelle gestion des grands projets</a:t>
            </a:r>
            <a:r>
              <a:rPr lang="fr-FR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 sur la base des besoins des régions et des villes concernées</a:t>
            </a:r>
          </a:p>
          <a:p>
            <a:pPr marL="92075" indent="-92075" algn="just">
              <a:buClr>
                <a:srgbClr val="FF0000"/>
              </a:buClr>
              <a:buSzPct val="90000"/>
            </a:pPr>
            <a:endParaRPr lang="fr-FR" sz="1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53672" y="3544078"/>
            <a:ext cx="3035780" cy="1691999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t" anchorCtr="0"/>
          <a:lstStyle/>
          <a:p>
            <a:pPr marL="85725" lvl="3">
              <a:spcAft>
                <a:spcPts val="300"/>
              </a:spcAft>
              <a:buFont typeface="+mj-lt"/>
              <a:buAutoNum type="arabicPeriod" startAt="2"/>
            </a:pPr>
            <a:r>
              <a:rPr lang="fr-FR" sz="1300" b="1" dirty="0" smtClean="0">
                <a:latin typeface="Century Gothic"/>
                <a:cs typeface="Century Gothic"/>
              </a:rPr>
              <a:t>  Améliorer le rendement de l’investissement public</a:t>
            </a:r>
          </a:p>
          <a:p>
            <a:pPr marL="95250" indent="-85725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300" dirty="0" smtClean="0">
                <a:latin typeface="Century Gothic"/>
                <a:cs typeface="Century Gothic"/>
              </a:rPr>
              <a:t>Augmentation des </a:t>
            </a:r>
            <a:r>
              <a:rPr lang="fr-FR" sz="1300" b="1" dirty="0" smtClean="0">
                <a:latin typeface="Century Gothic"/>
                <a:cs typeface="Century Gothic"/>
              </a:rPr>
              <a:t>investissements publics</a:t>
            </a:r>
            <a:r>
              <a:rPr lang="fr-FR" sz="1300" dirty="0" smtClean="0">
                <a:latin typeface="Century Gothic"/>
                <a:cs typeface="Century Gothic"/>
              </a:rPr>
              <a:t> de 50% (Budget de l’Etat et entreprises publiques) </a:t>
            </a:r>
          </a:p>
          <a:p>
            <a:pPr marL="95250" indent="-85725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300" dirty="0" smtClean="0">
                <a:latin typeface="Century Gothic"/>
                <a:cs typeface="Century Gothic"/>
              </a:rPr>
              <a:t>Une </a:t>
            </a:r>
            <a:r>
              <a:rPr lang="fr-FR" sz="1300" b="1" dirty="0" smtClean="0">
                <a:latin typeface="Century Gothic"/>
                <a:cs typeface="Century Gothic"/>
              </a:rPr>
              <a:t>consommation</a:t>
            </a:r>
            <a:r>
              <a:rPr lang="fr-FR" sz="1300" dirty="0" smtClean="0">
                <a:latin typeface="Century Gothic"/>
                <a:cs typeface="Century Gothic"/>
              </a:rPr>
              <a:t> totale des </a:t>
            </a:r>
            <a:r>
              <a:rPr lang="fr-FR" sz="1300" b="1" dirty="0" smtClean="0">
                <a:latin typeface="Century Gothic"/>
                <a:cs typeface="Century Gothic"/>
              </a:rPr>
              <a:t>ressources inscrites </a:t>
            </a:r>
            <a:r>
              <a:rPr lang="fr-FR" sz="1300" dirty="0" smtClean="0">
                <a:latin typeface="Century Gothic"/>
                <a:cs typeface="Century Gothic"/>
              </a:rPr>
              <a:t>annuellement au </a:t>
            </a:r>
            <a:r>
              <a:rPr lang="fr-FR" sz="1300" b="1" dirty="0" smtClean="0">
                <a:latin typeface="Century Gothic"/>
                <a:cs typeface="Century Gothic"/>
              </a:rPr>
              <a:t>Budget</a:t>
            </a:r>
            <a:r>
              <a:rPr lang="fr-FR" sz="1300" dirty="0" smtClean="0">
                <a:latin typeface="Century Gothic"/>
                <a:cs typeface="Century Gothic"/>
              </a:rPr>
              <a:t> d’investissement </a:t>
            </a:r>
            <a:endParaRPr lang="en-US" sz="1300" dirty="0" smtClean="0">
              <a:latin typeface="Century Gothic"/>
              <a:cs typeface="Century Gothic"/>
            </a:endParaRPr>
          </a:p>
          <a:p>
            <a:pPr marL="85725" lvl="3">
              <a:spcAft>
                <a:spcPts val="300"/>
              </a:spcAft>
              <a:buFont typeface="+mj-lt"/>
              <a:buAutoNum type="arabicPeriod" startAt="2"/>
            </a:pPr>
            <a:endParaRPr lang="en-US" sz="1300" b="1" dirty="0">
              <a:latin typeface="Century Gothic"/>
              <a:cs typeface="Century Gothic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53672" y="5319586"/>
            <a:ext cx="3046392" cy="971999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t" anchorCtr="0"/>
          <a:lstStyle/>
          <a:p>
            <a:pPr marL="314325" lvl="3" indent="-228600">
              <a:spcAft>
                <a:spcPts val="300"/>
              </a:spcAft>
              <a:buAutoNum type="arabicPeriod" startAt="3"/>
            </a:pPr>
            <a:r>
              <a:rPr lang="fr-FR" sz="1300" b="1" dirty="0" smtClean="0">
                <a:latin typeface="Century Gothic"/>
                <a:cs typeface="Century Gothic"/>
              </a:rPr>
              <a:t>Améliorer le climat des affaires</a:t>
            </a:r>
          </a:p>
          <a:p>
            <a:pPr marL="95250" lvl="3" indent="-85725">
              <a:lnSpc>
                <a:spcPts val="12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300" dirty="0" smtClean="0">
                <a:latin typeface="Century Gothic"/>
                <a:cs typeface="Century Gothic"/>
              </a:rPr>
              <a:t>Classement de la Tunisie selon le rapport </a:t>
            </a:r>
            <a:r>
              <a:rPr lang="fr-FR" sz="1300" b="1" dirty="0" smtClean="0">
                <a:latin typeface="Century Gothic"/>
                <a:cs typeface="Century Gothic"/>
              </a:rPr>
              <a:t>« </a:t>
            </a:r>
            <a:r>
              <a:rPr lang="fr-FR" sz="1300" b="1" dirty="0" err="1" smtClean="0">
                <a:latin typeface="Century Gothic"/>
                <a:cs typeface="Century Gothic"/>
              </a:rPr>
              <a:t>Doing</a:t>
            </a:r>
            <a:r>
              <a:rPr lang="fr-FR" sz="1300" b="1" dirty="0" smtClean="0">
                <a:latin typeface="Century Gothic"/>
                <a:cs typeface="Century Gothic"/>
              </a:rPr>
              <a:t> Business » </a:t>
            </a:r>
            <a:r>
              <a:rPr lang="fr-FR" sz="1300" dirty="0" smtClean="0">
                <a:latin typeface="Century Gothic"/>
                <a:cs typeface="Century Gothic"/>
              </a:rPr>
              <a:t>à la 50</a:t>
            </a:r>
            <a:r>
              <a:rPr lang="fr-FR" sz="1300" baseline="30000" dirty="0" smtClean="0">
                <a:latin typeface="Century Gothic"/>
                <a:cs typeface="Century Gothic"/>
              </a:rPr>
              <a:t>ème</a:t>
            </a:r>
            <a:r>
              <a:rPr lang="fr-FR" sz="1300" dirty="0" smtClean="0">
                <a:latin typeface="Century Gothic"/>
                <a:cs typeface="Century Gothic"/>
              </a:rPr>
              <a:t> place en 2020 contre le 75</a:t>
            </a:r>
            <a:r>
              <a:rPr lang="fr-FR" sz="1300" baseline="30000" dirty="0" smtClean="0">
                <a:latin typeface="Century Gothic"/>
                <a:cs typeface="Century Gothic"/>
              </a:rPr>
              <a:t>ème</a:t>
            </a:r>
            <a:r>
              <a:rPr lang="fr-FR" sz="1300" dirty="0" smtClean="0">
                <a:latin typeface="Century Gothic"/>
                <a:cs typeface="Century Gothic"/>
              </a:rPr>
              <a:t> rang en 2015</a:t>
            </a:r>
          </a:p>
        </p:txBody>
      </p:sp>
      <p:sp>
        <p:nvSpPr>
          <p:cNvPr id="20" name="Isosceles Triangle 65"/>
          <p:cNvSpPr/>
          <p:nvPr/>
        </p:nvSpPr>
        <p:spPr>
          <a:xfrm rot="5400000">
            <a:off x="5143090" y="5733585"/>
            <a:ext cx="548640" cy="144000"/>
          </a:xfrm>
          <a:prstGeom prst="triangle">
            <a:avLst/>
          </a:prstGeom>
          <a:solidFill>
            <a:srgbClr val="E51B2E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</a:t>
            </a:r>
          </a:p>
          <a:p>
            <a:pPr marL="0" lvl="1"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°2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: D’une économie à faible coût à un hub économique</a:t>
            </a:r>
          </a:p>
          <a:p>
            <a:pPr marL="0" lvl="1">
              <a:lnSpc>
                <a:spcPct val="120000"/>
              </a:lnSpc>
              <a:defRPr/>
            </a:pP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57369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853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138545" y="2236317"/>
            <a:ext cx="1773382" cy="2880000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180975" lvl="2" algn="ctr" defTabSz="180975"/>
            <a:r>
              <a:rPr lang="fr-FR" sz="1400" b="1" dirty="0" smtClean="0">
                <a:latin typeface="Century Gothic"/>
                <a:cs typeface="Century Gothic"/>
              </a:rPr>
              <a:t>Réformes Foncières 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261802" y="2236317"/>
            <a:ext cx="4743650" cy="2880000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2075" indent="-92075" algn="just">
              <a:spcAft>
                <a:spcPts val="600"/>
              </a:spcAft>
              <a:buClr>
                <a:srgbClr val="FF0000"/>
              </a:buClr>
              <a:buSzPct val="90000"/>
              <a:buFont typeface="Arial" panose="020B0604020202020204" pitchFamily="34" charset="0"/>
              <a:buChar char="•"/>
            </a:pPr>
            <a:r>
              <a:rPr lang="fr-FR" sz="1400" b="1" dirty="0" smtClean="0">
                <a:latin typeface="Century Gothic"/>
                <a:cs typeface="Century Gothic"/>
              </a:rPr>
              <a:t>Libérer le foncier</a:t>
            </a:r>
            <a:r>
              <a:rPr lang="fr-FR" sz="1400" dirty="0" smtClean="0">
                <a:latin typeface="Century Gothic"/>
                <a:cs typeface="Century Gothic"/>
              </a:rPr>
              <a:t>: terres collectives</a:t>
            </a:r>
          </a:p>
          <a:p>
            <a:pPr marL="92075" indent="-92075" algn="just">
              <a:spcAft>
                <a:spcPts val="600"/>
              </a:spcAft>
              <a:buClr>
                <a:srgbClr val="FF0000"/>
              </a:buClr>
              <a:buSzPct val="90000"/>
              <a:buFont typeface="Arial" panose="020B0604020202020204" pitchFamily="34" charset="0"/>
              <a:buChar char="•"/>
            </a:pPr>
            <a:endParaRPr lang="fr-FR" sz="1400" dirty="0" smtClean="0">
              <a:latin typeface="Century Gothic"/>
              <a:cs typeface="Century Gothic"/>
            </a:endParaRPr>
          </a:p>
          <a:p>
            <a:pPr marL="92075" lvl="0" indent="-92075" algn="just">
              <a:spcAft>
                <a:spcPts val="600"/>
              </a:spcAft>
              <a:buClr>
                <a:srgbClr val="FF0000"/>
              </a:buClr>
              <a:buSzPct val="900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Faciliter les </a:t>
            </a:r>
            <a:r>
              <a:rPr lang="fr-FR" sz="1400" b="1" dirty="0" smtClean="0">
                <a:latin typeface="Century Gothic"/>
                <a:cs typeface="Century Gothic"/>
              </a:rPr>
              <a:t>procédures d’expropriation pour intérêt public </a:t>
            </a:r>
          </a:p>
          <a:p>
            <a:pPr marL="92075" lvl="0" indent="-92075" algn="just">
              <a:spcAft>
                <a:spcPts val="600"/>
              </a:spcAft>
              <a:buClr>
                <a:srgbClr val="FF0000"/>
              </a:buClr>
              <a:buSzPct val="90000"/>
              <a:buFont typeface="Arial" panose="020B0604020202020204" pitchFamily="34" charset="0"/>
              <a:buChar char="•"/>
            </a:pPr>
            <a:endParaRPr lang="fr-FR" sz="1400" b="1" dirty="0" smtClean="0">
              <a:latin typeface="Century Gothic"/>
              <a:cs typeface="Century Gothic"/>
            </a:endParaRPr>
          </a:p>
          <a:p>
            <a:pPr marL="92075" lvl="0" indent="-92075">
              <a:spcAft>
                <a:spcPts val="600"/>
              </a:spcAft>
              <a:buClr>
                <a:srgbClr val="FF0000"/>
              </a:buClr>
              <a:buSzPct val="90000"/>
              <a:buFont typeface="Arial" panose="020B0604020202020204" pitchFamily="34" charset="0"/>
              <a:buChar char="•"/>
            </a:pPr>
            <a:r>
              <a:rPr lang="fr-FR" sz="1400" b="1" dirty="0" smtClean="0">
                <a:latin typeface="Century Gothic"/>
                <a:cs typeface="Century Gothic"/>
              </a:rPr>
              <a:t>Simplifier </a:t>
            </a:r>
            <a:r>
              <a:rPr lang="fr-FR" sz="1400" dirty="0" smtClean="0">
                <a:latin typeface="Century Gothic"/>
                <a:cs typeface="Century Gothic"/>
              </a:rPr>
              <a:t>les procédures de </a:t>
            </a:r>
            <a:r>
              <a:rPr lang="fr-FR" sz="1400" b="1" dirty="0" smtClean="0">
                <a:latin typeface="Century Gothic"/>
                <a:cs typeface="Century Gothic"/>
              </a:rPr>
              <a:t>location </a:t>
            </a:r>
            <a:r>
              <a:rPr lang="fr-FR" sz="1400" dirty="0" smtClean="0">
                <a:latin typeface="Century Gothic"/>
                <a:cs typeface="Century Gothic"/>
              </a:rPr>
              <a:t>des</a:t>
            </a:r>
            <a:r>
              <a:rPr lang="fr-FR" sz="1400" b="1" dirty="0" smtClean="0">
                <a:latin typeface="Century Gothic"/>
                <a:cs typeface="Century Gothic"/>
              </a:rPr>
              <a:t> terres domaniales agricoles </a:t>
            </a:r>
          </a:p>
          <a:p>
            <a:pPr marL="92075" lvl="0" indent="-92075">
              <a:spcAft>
                <a:spcPts val="600"/>
              </a:spcAft>
              <a:buClr>
                <a:srgbClr val="FF0000"/>
              </a:buClr>
              <a:buSzPct val="90000"/>
              <a:buFont typeface="Arial" panose="020B0604020202020204" pitchFamily="34" charset="0"/>
              <a:buChar char="•"/>
            </a:pPr>
            <a:endParaRPr lang="fr-FR" sz="1400" b="1" dirty="0" smtClean="0">
              <a:latin typeface="Century Gothic"/>
              <a:cs typeface="Century Gothic"/>
            </a:endParaRPr>
          </a:p>
          <a:p>
            <a:pPr marL="92075" indent="-92075">
              <a:spcAft>
                <a:spcPts val="600"/>
              </a:spcAft>
              <a:buClr>
                <a:srgbClr val="FF0000"/>
              </a:buClr>
              <a:buSzPct val="900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Elaborer un </a:t>
            </a:r>
            <a:r>
              <a:rPr lang="fr-FR" sz="1400" b="1" dirty="0" smtClean="0">
                <a:latin typeface="Century Gothic"/>
                <a:cs typeface="Century Gothic"/>
              </a:rPr>
              <a:t>code unique </a:t>
            </a:r>
            <a:r>
              <a:rPr lang="fr-FR" sz="1400" dirty="0" smtClean="0">
                <a:latin typeface="Century Gothic"/>
                <a:cs typeface="Century Gothic"/>
              </a:rPr>
              <a:t>des </a:t>
            </a:r>
            <a:r>
              <a:rPr lang="fr-FR" sz="1400" b="1" dirty="0" smtClean="0">
                <a:latin typeface="Century Gothic"/>
                <a:cs typeface="Century Gothic"/>
              </a:rPr>
              <a:t>affaires foncières</a:t>
            </a:r>
            <a:endParaRPr lang="ar-TN" sz="1400" b="1" dirty="0" smtClean="0">
              <a:latin typeface="Century Gothic"/>
              <a:cs typeface="Century Gothic"/>
            </a:endParaRPr>
          </a:p>
        </p:txBody>
      </p:sp>
      <p:sp>
        <p:nvSpPr>
          <p:cNvPr id="48" name="Pentagon 22"/>
          <p:cNvSpPr/>
          <p:nvPr/>
        </p:nvSpPr>
        <p:spPr>
          <a:xfrm>
            <a:off x="141433" y="2236317"/>
            <a:ext cx="412750" cy="2880000"/>
          </a:xfrm>
          <a:prstGeom prst="homePlate">
            <a:avLst/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/>
              <a:cs typeface="Century Gothic"/>
            </a:endParaRPr>
          </a:p>
        </p:txBody>
      </p:sp>
      <p:sp>
        <p:nvSpPr>
          <p:cNvPr id="49" name="Oval 29"/>
          <p:cNvSpPr/>
          <p:nvPr/>
        </p:nvSpPr>
        <p:spPr>
          <a:xfrm>
            <a:off x="141951" y="3495342"/>
            <a:ext cx="365760" cy="361950"/>
          </a:xfrm>
          <a:prstGeom prst="ellipse">
            <a:avLst/>
          </a:prstGeom>
          <a:solidFill>
            <a:schemeClr val="bg1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5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0073" y="1743638"/>
            <a:ext cx="3925453" cy="360000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 smtClean="0">
                <a:latin typeface="Century Gothic"/>
                <a:cs typeface="Century Gothic"/>
              </a:rPr>
              <a:t> Objectifs 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67199" y="1743639"/>
            <a:ext cx="4747492" cy="360000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  <a:buClr>
                <a:srgbClr val="FF0000"/>
              </a:buClr>
            </a:pPr>
            <a:r>
              <a:rPr lang="fr-FR" sz="1600" b="1" dirty="0" smtClean="0">
                <a:latin typeface="Century Gothic"/>
                <a:cs typeface="Century Gothic"/>
              </a:rPr>
              <a:t>Réformes &amp; Projets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025749" y="2236317"/>
            <a:ext cx="1975156" cy="2880000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87313" lvl="3">
              <a:spcAft>
                <a:spcPts val="300"/>
              </a:spcAft>
            </a:pPr>
            <a:r>
              <a:rPr lang="fr-FR" sz="1400" b="1" dirty="0" smtClean="0">
                <a:latin typeface="Century Gothic"/>
                <a:cs typeface="Century Gothic"/>
              </a:rPr>
              <a:t>Déployer l’actif foncier au service du développement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3" name="Isosceles Triangle 65"/>
          <p:cNvSpPr/>
          <p:nvPr/>
        </p:nvSpPr>
        <p:spPr>
          <a:xfrm rot="5400000">
            <a:off x="3796250" y="3606942"/>
            <a:ext cx="719999" cy="138751"/>
          </a:xfrm>
          <a:prstGeom prst="triangle">
            <a:avLst/>
          </a:prstGeom>
          <a:solidFill>
            <a:srgbClr val="E51B2E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</a:t>
            </a:r>
          </a:p>
          <a:p>
            <a:pPr marL="0" lvl="1"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°2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: D’une économie à faible coût à un hub économique</a:t>
            </a:r>
          </a:p>
          <a:p>
            <a:pPr marL="0" lvl="1">
              <a:lnSpc>
                <a:spcPct val="120000"/>
              </a:lnSpc>
              <a:defRPr/>
            </a:pP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57369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493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39"/>
          <p:cNvSpPr/>
          <p:nvPr/>
        </p:nvSpPr>
        <p:spPr>
          <a:xfrm>
            <a:off x="3110323" y="1379195"/>
            <a:ext cx="5976000" cy="719999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t"/>
          <a:lstStyle/>
          <a:p>
            <a:pPr marL="223838" indent="-223838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000" b="1" dirty="0" smtClean="0">
                <a:latin typeface="Century Gothic"/>
                <a:cs typeface="Century Gothic"/>
              </a:rPr>
              <a:t>Alléger la pression fiscale </a:t>
            </a:r>
            <a:r>
              <a:rPr lang="fr-FR" sz="1000" dirty="0" smtClean="0">
                <a:latin typeface="Century Gothic"/>
                <a:cs typeface="Century Gothic"/>
              </a:rPr>
              <a:t>des entreprises et de la classe moyenne</a:t>
            </a:r>
          </a:p>
          <a:p>
            <a:pPr marL="223838" indent="-223838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000" b="1" dirty="0" smtClean="0">
                <a:latin typeface="Century Gothic"/>
                <a:cs typeface="Century Gothic"/>
              </a:rPr>
              <a:t>Lutter contre l’évasion fiscale </a:t>
            </a:r>
            <a:r>
              <a:rPr lang="fr-FR" sz="1000" dirty="0" smtClean="0">
                <a:latin typeface="Century Gothic"/>
                <a:cs typeface="Century Gothic"/>
              </a:rPr>
              <a:t>et consolider la transparence des transactions  financières</a:t>
            </a:r>
          </a:p>
          <a:p>
            <a:pPr marL="223838" indent="-223838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Century Gothic"/>
                <a:cs typeface="Century Gothic"/>
              </a:rPr>
              <a:t>Renforcer la fiscalité locale </a:t>
            </a:r>
          </a:p>
          <a:p>
            <a:pPr marL="223838" indent="-223838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000" b="1" dirty="0" smtClean="0">
                <a:latin typeface="Century Gothic"/>
                <a:cs typeface="Century Gothic"/>
              </a:rPr>
              <a:t>Moderniser  l’administration fiscale   </a:t>
            </a:r>
            <a:endParaRPr lang="fr-FR" sz="1050" b="1" dirty="0" smtClean="0">
              <a:latin typeface="Century Gothic"/>
              <a:cs typeface="Century Gothic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66255" y="1370348"/>
            <a:ext cx="1655026" cy="4913194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533400" lvl="2" algn="l"/>
            <a:r>
              <a:rPr lang="fr-FR" sz="1400" b="1" dirty="0" smtClean="0">
                <a:latin typeface="Century Gothic"/>
                <a:cs typeface="Century Gothic"/>
              </a:rPr>
              <a:t>Système de financement 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93454" y="1373627"/>
            <a:ext cx="1079998" cy="726893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85725" lvl="3" algn="l">
              <a:spcAft>
                <a:spcPts val="300"/>
              </a:spcAft>
              <a:buFont typeface="+mj-lt"/>
              <a:buAutoNum type="arabicPeriod"/>
            </a:pPr>
            <a:r>
              <a:rPr lang="fr-FR" sz="1200" b="1" dirty="0" smtClean="0">
                <a:latin typeface="Century Gothic"/>
                <a:cs typeface="Century Gothic"/>
              </a:rPr>
              <a:t>fiscalité</a:t>
            </a:r>
            <a:endParaRPr lang="ar-TN" sz="1200" b="1" dirty="0">
              <a:latin typeface="Century Gothic"/>
              <a:cs typeface="Century Gothic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893454" y="2167909"/>
            <a:ext cx="1079998" cy="755999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85725" lvl="3">
              <a:spcAft>
                <a:spcPts val="300"/>
              </a:spcAft>
            </a:pPr>
            <a:r>
              <a:rPr lang="fr-FR" sz="1200" b="1" dirty="0" smtClean="0">
                <a:latin typeface="Century Gothic"/>
                <a:cs typeface="Century Gothic"/>
              </a:rPr>
              <a:t>2. Douane </a:t>
            </a:r>
            <a:endParaRPr lang="ar-TN" sz="1200" b="1" dirty="0">
              <a:latin typeface="Century Gothic"/>
              <a:cs typeface="Century Gothic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893454" y="2988695"/>
            <a:ext cx="1079998" cy="1332239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85725" lvl="3">
              <a:spcAft>
                <a:spcPts val="300"/>
              </a:spcAft>
            </a:pPr>
            <a:r>
              <a:rPr lang="fr-FR" sz="1200" b="1" dirty="0" smtClean="0">
                <a:latin typeface="Century Gothic"/>
                <a:cs typeface="Century Gothic"/>
              </a:rPr>
              <a:t>3. Système bancaire </a:t>
            </a:r>
            <a:endParaRPr lang="ar-TN" sz="1200" b="1" dirty="0" smtClean="0">
              <a:latin typeface="Century Gothic"/>
              <a:cs typeface="Century Gothic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893454" y="4390953"/>
            <a:ext cx="1079998" cy="824492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80963" lvl="3">
              <a:spcAft>
                <a:spcPts val="300"/>
              </a:spcAft>
            </a:pPr>
            <a:r>
              <a:rPr lang="fr-FR" sz="1200" b="1" dirty="0" smtClean="0">
                <a:latin typeface="Century Gothic"/>
                <a:cs typeface="Century Gothic"/>
              </a:rPr>
              <a:t>4. Code des changes</a:t>
            </a:r>
            <a:endParaRPr lang="ar-TN" sz="1200" b="1" dirty="0">
              <a:latin typeface="Century Gothic"/>
              <a:cs typeface="Century Gothic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893454" y="5270876"/>
            <a:ext cx="1079998" cy="648000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85725" lvl="3">
              <a:spcAft>
                <a:spcPts val="300"/>
              </a:spcAft>
            </a:pPr>
            <a:r>
              <a:rPr lang="fr-FR" sz="1200" b="1" dirty="0" smtClean="0">
                <a:latin typeface="Century Gothic"/>
                <a:cs typeface="Century Gothic"/>
              </a:rPr>
              <a:t>5.Marché Financier</a:t>
            </a:r>
            <a:endParaRPr lang="ar-TN" sz="1200" b="1" dirty="0">
              <a:latin typeface="Century Gothic"/>
              <a:cs typeface="Century Gothic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893454" y="5996088"/>
            <a:ext cx="1079998" cy="298765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85725" lvl="3">
              <a:spcAft>
                <a:spcPts val="300"/>
              </a:spcAft>
            </a:pPr>
            <a:r>
              <a:rPr lang="ar-TN" sz="1100" b="1" dirty="0" smtClean="0">
                <a:latin typeface="Century Gothic"/>
                <a:cs typeface="Century Gothic"/>
              </a:rPr>
              <a:t> </a:t>
            </a:r>
            <a:r>
              <a:rPr lang="fr-FR" sz="1100" b="1" dirty="0" smtClean="0">
                <a:latin typeface="Century Gothic"/>
                <a:cs typeface="Century Gothic"/>
              </a:rPr>
              <a:t>6. Assurances</a:t>
            </a:r>
            <a:endParaRPr lang="ar-TN" sz="1100" b="1" dirty="0">
              <a:latin typeface="Century Gothic"/>
              <a:cs typeface="Century Gothic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110323" y="2167910"/>
            <a:ext cx="5976000" cy="755997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t"/>
          <a:lstStyle/>
          <a:p>
            <a:pPr marL="223838" indent="-223838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050" dirty="0" smtClean="0">
                <a:latin typeface="Century Gothic"/>
                <a:cs typeface="Century Gothic"/>
              </a:rPr>
              <a:t>Mettre en place un nouveau </a:t>
            </a:r>
            <a:r>
              <a:rPr lang="fr-FR" sz="1050" b="1" dirty="0" smtClean="0">
                <a:latin typeface="Century Gothic"/>
                <a:cs typeface="Century Gothic"/>
              </a:rPr>
              <a:t>système d’information </a:t>
            </a:r>
            <a:r>
              <a:rPr lang="fr-FR" sz="1050" dirty="0" smtClean="0">
                <a:latin typeface="Century Gothic"/>
                <a:cs typeface="Century Gothic"/>
              </a:rPr>
              <a:t>et alléger les </a:t>
            </a:r>
            <a:r>
              <a:rPr lang="fr-FR" sz="1050" b="1" dirty="0" smtClean="0">
                <a:latin typeface="Century Gothic"/>
                <a:cs typeface="Century Gothic"/>
              </a:rPr>
              <a:t>procédures portuaires </a:t>
            </a:r>
          </a:p>
          <a:p>
            <a:pPr marL="223838" indent="-223838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050" dirty="0" smtClean="0">
                <a:latin typeface="Century Gothic"/>
                <a:cs typeface="Century Gothic"/>
              </a:rPr>
              <a:t>Adapter les dispositions </a:t>
            </a:r>
            <a:r>
              <a:rPr lang="fr-FR" sz="1050" b="1" dirty="0" smtClean="0">
                <a:latin typeface="Century Gothic"/>
                <a:cs typeface="Century Gothic"/>
              </a:rPr>
              <a:t>douanières</a:t>
            </a:r>
            <a:r>
              <a:rPr lang="fr-FR" sz="1050" dirty="0" smtClean="0">
                <a:latin typeface="Century Gothic"/>
                <a:cs typeface="Century Gothic"/>
              </a:rPr>
              <a:t> en vue </a:t>
            </a:r>
            <a:r>
              <a:rPr lang="fr-FR" sz="1050" b="1" dirty="0" smtClean="0">
                <a:latin typeface="Century Gothic"/>
                <a:cs typeface="Century Gothic"/>
              </a:rPr>
              <a:t>d’éliminer la contrebande </a:t>
            </a:r>
          </a:p>
          <a:p>
            <a:pPr marL="223838" indent="-223838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05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Moderniser</a:t>
            </a:r>
            <a:r>
              <a:rPr lang="fr-FR" sz="1050" dirty="0" smtClean="0">
                <a:solidFill>
                  <a:schemeClr val="tx1"/>
                </a:solidFill>
                <a:latin typeface="Century Gothic"/>
                <a:cs typeface="Century Gothic"/>
              </a:rPr>
              <a:t> l’administration douanière sur le plan structurel et organisationnel</a:t>
            </a:r>
            <a:endParaRPr lang="fr-FR" sz="1100" dirty="0" smtClean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 marL="223838" indent="-223838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1100" dirty="0" smtClean="0">
              <a:latin typeface="Century Gothic"/>
              <a:cs typeface="Century Gothic"/>
            </a:endParaRPr>
          </a:p>
          <a:p>
            <a:pPr marL="223838" indent="-223838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1100" dirty="0" smtClean="0">
              <a:latin typeface="Century Gothic"/>
              <a:cs typeface="Century Gothic"/>
            </a:endParaRPr>
          </a:p>
          <a:p>
            <a:pPr marL="223838" indent="-223838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1100" dirty="0" smtClean="0">
              <a:latin typeface="Century Gothic"/>
              <a:cs typeface="Century Gothic"/>
            </a:endParaRPr>
          </a:p>
          <a:p>
            <a:pPr marL="223838" indent="-223838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1100" dirty="0" smtClean="0">
              <a:latin typeface="Century Gothic"/>
              <a:cs typeface="Century Gothic"/>
            </a:endParaRPr>
          </a:p>
          <a:p>
            <a:pPr marL="223838" indent="-223838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fr-FR" sz="1100" dirty="0" smtClean="0">
              <a:latin typeface="Century Gothic"/>
              <a:cs typeface="Century Gothic"/>
            </a:endParaRPr>
          </a:p>
        </p:txBody>
      </p:sp>
      <p:sp>
        <p:nvSpPr>
          <p:cNvPr id="51" name="Pentagon 22"/>
          <p:cNvSpPr/>
          <p:nvPr/>
        </p:nvSpPr>
        <p:spPr>
          <a:xfrm>
            <a:off x="159659" y="1370348"/>
            <a:ext cx="431999" cy="4932000"/>
          </a:xfrm>
          <a:prstGeom prst="homePlate">
            <a:avLst>
              <a:gd name="adj" fmla="val 43134"/>
            </a:avLst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110323" y="5270876"/>
            <a:ext cx="5976000" cy="647140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223838" indent="-223838">
              <a:lnSpc>
                <a:spcPts val="1100"/>
              </a:lnSpc>
              <a:buClr>
                <a:srgbClr val="FF0000"/>
              </a:buClr>
              <a:buFont typeface="Arial" pitchFamily="34" charset="0"/>
              <a:buChar char="•"/>
            </a:pPr>
            <a:endParaRPr lang="fr-FR" sz="1000" dirty="0" smtClean="0">
              <a:latin typeface="Century Gothic"/>
              <a:cs typeface="Century Gothic"/>
            </a:endParaRPr>
          </a:p>
          <a:p>
            <a:pPr marL="223838" indent="-223838">
              <a:lnSpc>
                <a:spcPts val="11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000" b="1" dirty="0" smtClean="0">
                <a:latin typeface="Century Gothic"/>
                <a:cs typeface="Century Gothic"/>
              </a:rPr>
              <a:t>Accroitre</a:t>
            </a:r>
            <a:r>
              <a:rPr lang="fr-FR" sz="1000" dirty="0" smtClean="0">
                <a:latin typeface="Century Gothic"/>
                <a:cs typeface="Century Gothic"/>
              </a:rPr>
              <a:t> la </a:t>
            </a:r>
            <a:r>
              <a:rPr lang="fr-FR" sz="1000" b="1" dirty="0" smtClean="0">
                <a:latin typeface="Century Gothic"/>
                <a:cs typeface="Century Gothic"/>
              </a:rPr>
              <a:t>capitalisation</a:t>
            </a:r>
            <a:r>
              <a:rPr lang="fr-FR" sz="1000" dirty="0" smtClean="0">
                <a:latin typeface="Century Gothic"/>
                <a:cs typeface="Century Gothic"/>
              </a:rPr>
              <a:t> du marché</a:t>
            </a:r>
          </a:p>
          <a:p>
            <a:pPr marL="223838" indent="-223838">
              <a:lnSpc>
                <a:spcPts val="11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000" dirty="0" smtClean="0">
                <a:latin typeface="Century Gothic"/>
                <a:cs typeface="Century Gothic"/>
              </a:rPr>
              <a:t>Développer la culture du marché et soutenir </a:t>
            </a:r>
            <a:r>
              <a:rPr lang="fr-FR" sz="1000" b="1" dirty="0" smtClean="0">
                <a:latin typeface="Century Gothic"/>
                <a:cs typeface="Century Gothic"/>
              </a:rPr>
              <a:t>l’épargne long terme</a:t>
            </a:r>
          </a:p>
          <a:p>
            <a:pPr marL="223838" indent="-223838">
              <a:lnSpc>
                <a:spcPts val="11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000" dirty="0" smtClean="0">
                <a:latin typeface="Century Gothic"/>
                <a:cs typeface="Century Gothic"/>
              </a:rPr>
              <a:t>Dynamiser le marché </a:t>
            </a:r>
            <a:r>
              <a:rPr lang="fr-FR" sz="1000" b="1" dirty="0" smtClean="0">
                <a:latin typeface="Century Gothic"/>
                <a:cs typeface="Century Gothic"/>
              </a:rPr>
              <a:t>secondaire</a:t>
            </a:r>
            <a:r>
              <a:rPr lang="fr-FR" sz="1000" dirty="0" smtClean="0">
                <a:latin typeface="Century Gothic"/>
                <a:cs typeface="Century Gothic"/>
              </a:rPr>
              <a:t> des produits financiers</a:t>
            </a:r>
          </a:p>
          <a:p>
            <a:pPr marL="223838" indent="-223838">
              <a:lnSpc>
                <a:spcPts val="11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000" dirty="0" smtClean="0">
                <a:latin typeface="Century Gothic"/>
                <a:cs typeface="Century Gothic"/>
              </a:rPr>
              <a:t>Revoir  la </a:t>
            </a:r>
            <a:r>
              <a:rPr lang="fr-FR" sz="1000" b="1" dirty="0" smtClean="0">
                <a:latin typeface="Century Gothic"/>
                <a:cs typeface="Century Gothic"/>
              </a:rPr>
              <a:t>législation</a:t>
            </a:r>
            <a:r>
              <a:rPr lang="fr-FR" sz="1000" dirty="0" smtClean="0">
                <a:latin typeface="Century Gothic"/>
                <a:cs typeface="Century Gothic"/>
              </a:rPr>
              <a:t> régissant le marché financier</a:t>
            </a:r>
            <a:endParaRPr lang="ar-TN" sz="1000" dirty="0" smtClean="0">
              <a:latin typeface="Century Gothic"/>
              <a:cs typeface="Century Gothic"/>
            </a:endParaRPr>
          </a:p>
          <a:p>
            <a:pPr marL="223838" indent="-223838" algn="just" rtl="1">
              <a:lnSpc>
                <a:spcPts val="1100"/>
              </a:lnSpc>
              <a:buClr>
                <a:srgbClr val="FF0000"/>
              </a:buClr>
              <a:buFont typeface="Arial" pitchFamily="34" charset="0"/>
              <a:buChar char="•"/>
            </a:pPr>
            <a:endParaRPr lang="fr-FR" sz="1100" b="1" dirty="0" smtClean="0">
              <a:latin typeface="Century Gothic"/>
              <a:cs typeface="Century Gothic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110323" y="4387445"/>
            <a:ext cx="5976000" cy="828000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t"/>
          <a:lstStyle/>
          <a:p>
            <a:pPr marL="223838" indent="-223838">
              <a:lnSpc>
                <a:spcPts val="11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Century Gothic"/>
                <a:cs typeface="Century Gothic"/>
              </a:rPr>
              <a:t>Libéraliser graduellement les opérations en capital et</a:t>
            </a:r>
            <a:r>
              <a:rPr lang="fr-FR" sz="1000" b="1" dirty="0" smtClean="0">
                <a:latin typeface="Century Gothic"/>
                <a:cs typeface="Century Gothic"/>
              </a:rPr>
              <a:t> </a:t>
            </a:r>
            <a:r>
              <a:rPr lang="fr-FR" sz="1000" dirty="0" smtClean="0">
                <a:latin typeface="Century Gothic"/>
                <a:cs typeface="Century Gothic"/>
              </a:rPr>
              <a:t>s’orienter</a:t>
            </a:r>
            <a:r>
              <a:rPr lang="fr-FR" sz="1000" b="1" dirty="0" smtClean="0">
                <a:latin typeface="Century Gothic"/>
                <a:cs typeface="Century Gothic"/>
              </a:rPr>
              <a:t> vers la libéralisation </a:t>
            </a:r>
            <a:r>
              <a:rPr lang="fr-FR" sz="1000" dirty="0" smtClean="0">
                <a:latin typeface="Century Gothic"/>
                <a:cs typeface="Century Gothic"/>
              </a:rPr>
              <a:t>totale</a:t>
            </a:r>
            <a:r>
              <a:rPr lang="fr-FR" sz="1000" b="1" dirty="0" smtClean="0">
                <a:latin typeface="Century Gothic"/>
                <a:cs typeface="Century Gothic"/>
              </a:rPr>
              <a:t> du Dinar</a:t>
            </a:r>
          </a:p>
          <a:p>
            <a:pPr marL="223838" indent="-223838">
              <a:lnSpc>
                <a:spcPts val="11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Century Gothic"/>
                <a:cs typeface="Century Gothic"/>
              </a:rPr>
              <a:t>Parachever la </a:t>
            </a:r>
            <a:r>
              <a:rPr lang="fr-FR" sz="1000" b="1" dirty="0" smtClean="0">
                <a:latin typeface="Century Gothic"/>
                <a:cs typeface="Century Gothic"/>
              </a:rPr>
              <a:t>libéralisation</a:t>
            </a:r>
            <a:r>
              <a:rPr lang="fr-FR" sz="1000" dirty="0" smtClean="0">
                <a:latin typeface="Century Gothic"/>
                <a:cs typeface="Century Gothic"/>
              </a:rPr>
              <a:t> des opérations liées au </a:t>
            </a:r>
            <a:r>
              <a:rPr lang="fr-FR" sz="1000" b="1" dirty="0" smtClean="0">
                <a:latin typeface="Century Gothic"/>
                <a:cs typeface="Century Gothic"/>
              </a:rPr>
              <a:t>commerce extérieur </a:t>
            </a:r>
            <a:r>
              <a:rPr lang="fr-FR" sz="1000" dirty="0" smtClean="0">
                <a:latin typeface="Century Gothic"/>
                <a:cs typeface="Century Gothic"/>
              </a:rPr>
              <a:t>et des opérations courantes</a:t>
            </a:r>
          </a:p>
          <a:p>
            <a:pPr marL="223838" indent="-223838">
              <a:lnSpc>
                <a:spcPts val="11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Century Gothic"/>
                <a:cs typeface="Century Gothic"/>
              </a:rPr>
              <a:t>Conférer davantage de </a:t>
            </a:r>
            <a:r>
              <a:rPr lang="fr-FR" sz="1000" b="1" dirty="0" smtClean="0">
                <a:latin typeface="Century Gothic"/>
                <a:cs typeface="Century Gothic"/>
              </a:rPr>
              <a:t>souplesse</a:t>
            </a:r>
            <a:r>
              <a:rPr lang="fr-FR" sz="1000" dirty="0" smtClean="0">
                <a:latin typeface="Century Gothic"/>
                <a:cs typeface="Century Gothic"/>
              </a:rPr>
              <a:t> au </a:t>
            </a:r>
            <a:r>
              <a:rPr lang="fr-FR" sz="1000" b="1" dirty="0" smtClean="0">
                <a:latin typeface="Century Gothic"/>
                <a:cs typeface="Century Gothic"/>
              </a:rPr>
              <a:t>financement et endettement extérieur 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110323" y="2988695"/>
            <a:ext cx="5976000" cy="1331998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t"/>
          <a:lstStyle/>
          <a:p>
            <a:pPr marL="223838" indent="-223838">
              <a:lnSpc>
                <a:spcPts val="12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000" b="1" dirty="0" smtClean="0">
                <a:latin typeface="Century Gothic"/>
                <a:cs typeface="Century Gothic"/>
              </a:rPr>
              <a:t>Consolider</a:t>
            </a:r>
            <a:r>
              <a:rPr lang="fr-FR" sz="1000" dirty="0" smtClean="0">
                <a:latin typeface="Century Gothic"/>
                <a:cs typeface="Century Gothic"/>
              </a:rPr>
              <a:t> les assises financières du </a:t>
            </a:r>
            <a:r>
              <a:rPr lang="fr-FR" sz="1000" b="1" dirty="0" smtClean="0">
                <a:latin typeface="Century Gothic"/>
                <a:cs typeface="Century Gothic"/>
              </a:rPr>
              <a:t>secteur bancaire </a:t>
            </a:r>
            <a:r>
              <a:rPr lang="fr-FR" sz="1000" dirty="0" smtClean="0">
                <a:latin typeface="Century Gothic"/>
                <a:cs typeface="Century Gothic"/>
              </a:rPr>
              <a:t>et réactualiser le système de contrôle bancaire pour  s’aligner sur les </a:t>
            </a:r>
            <a:r>
              <a:rPr lang="fr-FR" sz="1000" b="1" dirty="0" smtClean="0">
                <a:latin typeface="Century Gothic"/>
                <a:cs typeface="Century Gothic"/>
              </a:rPr>
              <a:t>standards internationaux</a:t>
            </a:r>
          </a:p>
          <a:p>
            <a:pPr marL="223838" indent="-223838">
              <a:lnSpc>
                <a:spcPts val="12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Century Gothic"/>
                <a:cs typeface="Century Gothic"/>
              </a:rPr>
              <a:t>Promouvoir les systèmes d’information  bancaires et procéder  à l’examen de la situation des </a:t>
            </a:r>
            <a:r>
              <a:rPr lang="fr-FR" sz="1000" b="1" dirty="0" smtClean="0">
                <a:latin typeface="Century Gothic"/>
                <a:cs typeface="Century Gothic"/>
              </a:rPr>
              <a:t>banques en difficulté</a:t>
            </a:r>
          </a:p>
          <a:p>
            <a:pPr marL="223838" indent="-223838">
              <a:lnSpc>
                <a:spcPts val="12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Century Gothic"/>
                <a:cs typeface="Century Gothic"/>
              </a:rPr>
              <a:t>Fructifier les sources de </a:t>
            </a:r>
            <a:r>
              <a:rPr lang="fr-FR" sz="1000" b="1" dirty="0" smtClean="0">
                <a:latin typeface="Century Gothic"/>
                <a:cs typeface="Century Gothic"/>
              </a:rPr>
              <a:t>financement</a:t>
            </a:r>
            <a:r>
              <a:rPr lang="fr-FR" sz="1000" dirty="0" smtClean="0">
                <a:latin typeface="Century Gothic"/>
                <a:cs typeface="Century Gothic"/>
              </a:rPr>
              <a:t> adaptées aux </a:t>
            </a:r>
            <a:r>
              <a:rPr lang="fr-FR" sz="1000" b="1" dirty="0" smtClean="0">
                <a:latin typeface="Century Gothic"/>
                <a:cs typeface="Century Gothic"/>
              </a:rPr>
              <a:t>PME </a:t>
            </a:r>
            <a:r>
              <a:rPr lang="fr-FR" sz="1000" dirty="0" smtClean="0">
                <a:latin typeface="Century Gothic"/>
                <a:cs typeface="Century Gothic"/>
              </a:rPr>
              <a:t>et procurer les financements adéquats pour les projets individuel , en particulier </a:t>
            </a:r>
            <a:r>
              <a:rPr lang="fr-FR" sz="1000" b="1" dirty="0" smtClean="0">
                <a:latin typeface="Century Gothic"/>
                <a:cs typeface="Century Gothic"/>
              </a:rPr>
              <a:t>les diplômés du supérieur</a:t>
            </a:r>
          </a:p>
          <a:p>
            <a:pPr marL="223838" indent="-223838">
              <a:lnSpc>
                <a:spcPts val="12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000" dirty="0" smtClean="0">
                <a:latin typeface="Century Gothic"/>
                <a:cs typeface="Century Gothic"/>
              </a:rPr>
              <a:t>Réduire l’écart en matière </a:t>
            </a:r>
            <a:r>
              <a:rPr lang="fr-FR" sz="1000" b="1" dirty="0" smtClean="0">
                <a:latin typeface="Century Gothic"/>
                <a:cs typeface="Century Gothic"/>
              </a:rPr>
              <a:t>d’accès au financement </a:t>
            </a:r>
          </a:p>
          <a:p>
            <a:pPr marL="223838" indent="-223838">
              <a:lnSpc>
                <a:spcPts val="12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000" b="1" dirty="0" smtClean="0">
                <a:latin typeface="Century Gothic"/>
                <a:cs typeface="Century Gothic"/>
              </a:rPr>
              <a:t>Désengagement progressif </a:t>
            </a:r>
            <a:r>
              <a:rPr lang="fr-FR" sz="1000" dirty="0" smtClean="0">
                <a:latin typeface="Century Gothic"/>
                <a:cs typeface="Century Gothic"/>
              </a:rPr>
              <a:t>de</a:t>
            </a:r>
            <a:r>
              <a:rPr lang="fr-FR" sz="1000" b="1" dirty="0" smtClean="0">
                <a:latin typeface="Century Gothic"/>
                <a:cs typeface="Century Gothic"/>
              </a:rPr>
              <a:t> l’Etat </a:t>
            </a:r>
            <a:r>
              <a:rPr lang="fr-FR" sz="1000" dirty="0" smtClean="0">
                <a:latin typeface="Century Gothic"/>
                <a:cs typeface="Century Gothic"/>
              </a:rPr>
              <a:t>des</a:t>
            </a:r>
            <a:r>
              <a:rPr lang="fr-FR" sz="1000" b="1" dirty="0" smtClean="0">
                <a:latin typeface="Century Gothic"/>
                <a:cs typeface="Century Gothic"/>
              </a:rPr>
              <a:t> Banques commerciales publiques 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110323" y="5996088"/>
            <a:ext cx="5976000" cy="320143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223838" indent="-223838">
              <a:lnSpc>
                <a:spcPts val="11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000" dirty="0" smtClean="0">
                <a:latin typeface="Century Gothic"/>
                <a:cs typeface="Century Gothic"/>
              </a:rPr>
              <a:t>Renforcer le taux </a:t>
            </a:r>
            <a:r>
              <a:rPr lang="fr-FR" sz="1000" b="1" dirty="0" smtClean="0">
                <a:latin typeface="Century Gothic"/>
                <a:cs typeface="Century Gothic"/>
              </a:rPr>
              <a:t>d’intégration</a:t>
            </a:r>
            <a:r>
              <a:rPr lang="fr-FR" sz="1000" dirty="0" smtClean="0">
                <a:latin typeface="Century Gothic"/>
                <a:cs typeface="Century Gothic"/>
              </a:rPr>
              <a:t> du secteur des </a:t>
            </a:r>
            <a:r>
              <a:rPr lang="fr-FR" sz="1000" b="1" dirty="0" smtClean="0">
                <a:latin typeface="Century Gothic"/>
                <a:cs typeface="Century Gothic"/>
              </a:rPr>
              <a:t>assurances</a:t>
            </a:r>
          </a:p>
          <a:p>
            <a:pPr marL="223838" indent="-223838">
              <a:lnSpc>
                <a:spcPts val="11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000" dirty="0" smtClean="0">
                <a:latin typeface="Century Gothic"/>
                <a:cs typeface="Century Gothic"/>
              </a:rPr>
              <a:t>Améliorer la </a:t>
            </a:r>
            <a:r>
              <a:rPr lang="fr-FR" sz="1000" b="1" dirty="0" smtClean="0">
                <a:latin typeface="Century Gothic"/>
                <a:cs typeface="Century Gothic"/>
              </a:rPr>
              <a:t>mobilisation de l’épargne </a:t>
            </a:r>
            <a:endParaRPr lang="ar-TN" sz="1000" b="1" dirty="0" smtClean="0">
              <a:latin typeface="Century Gothic"/>
              <a:cs typeface="Century Gothic"/>
            </a:endParaRPr>
          </a:p>
        </p:txBody>
      </p:sp>
      <p:sp>
        <p:nvSpPr>
          <p:cNvPr id="57" name="Oval 29"/>
          <p:cNvSpPr/>
          <p:nvPr/>
        </p:nvSpPr>
        <p:spPr>
          <a:xfrm>
            <a:off x="198090" y="3537406"/>
            <a:ext cx="365760" cy="361950"/>
          </a:xfrm>
          <a:prstGeom prst="ellipse">
            <a:avLst/>
          </a:prstGeom>
          <a:solidFill>
            <a:schemeClr val="bg1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6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9452" y="969156"/>
            <a:ext cx="2844000" cy="360000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 smtClean="0">
                <a:latin typeface="Century Gothic"/>
                <a:cs typeface="Century Gothic"/>
              </a:rPr>
              <a:t> Objectifs 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110323" y="969155"/>
            <a:ext cx="5976000" cy="360000"/>
          </a:xfrm>
          <a:prstGeom prst="rect">
            <a:avLst/>
          </a:prstGeom>
          <a:solidFill>
            <a:srgbClr val="D9D9D9"/>
          </a:solidFill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  <a:buClr>
                <a:srgbClr val="FF0000"/>
              </a:buClr>
            </a:pPr>
            <a:r>
              <a:rPr lang="fr-FR" sz="1600" b="1" dirty="0" smtClean="0">
                <a:latin typeface="Century Gothic"/>
                <a:cs typeface="Century Gothic"/>
              </a:rPr>
              <a:t>Réformes &amp; Projets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</a:t>
            </a:r>
          </a:p>
          <a:p>
            <a:pPr marL="0" lvl="1"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°2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: D’une économie à faible coût à un hub économique</a:t>
            </a:r>
          </a:p>
          <a:p>
            <a:pPr marL="0" lvl="1">
              <a:lnSpc>
                <a:spcPct val="120000"/>
              </a:lnSpc>
              <a:defRPr/>
            </a:pP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57369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627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800">
              <a:solidFill>
                <a:prstClr val="white"/>
              </a:solidFill>
              <a:latin typeface="Simplified Arabic"/>
              <a:cs typeface="Simplified Arabic"/>
              <a:sym typeface="Simplified Arabic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979119"/>
              </p:ext>
            </p:extLst>
          </p:nvPr>
        </p:nvGraphicFramePr>
        <p:xfrm>
          <a:off x="251520" y="900211"/>
          <a:ext cx="8751803" cy="5457338"/>
        </p:xfrm>
        <a:graphic>
          <a:graphicData uri="http://schemas.openxmlformats.org/drawingml/2006/table">
            <a:tbl>
              <a:tblPr firstRow="1" lastRow="1" bandRow="1"/>
              <a:tblGrid>
                <a:gridCol w="560732"/>
                <a:gridCol w="7000877"/>
                <a:gridCol w="1190194"/>
              </a:tblGrid>
              <a:tr h="15564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spc="10" noProof="0" dirty="0" smtClean="0">
                          <a:latin typeface="Century Gothic" pitchFamily="34" charset="0"/>
                        </a:rPr>
                        <a:t>#</a:t>
                      </a:r>
                      <a:endParaRPr lang="fr-FR" sz="1000" noProof="0" dirty="0">
                        <a:solidFill>
                          <a:srgbClr val="000000"/>
                        </a:solidFill>
                        <a:latin typeface="Century Gothic" pitchFamily="34" charset="0"/>
                        <a:ea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C0504D"/>
                      </a:solidFill>
                    </a:lnT>
                    <a:lnB w="12700" cmpd="sng">
                      <a:solidFill>
                        <a:srgbClr val="C0504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spc="10" noProof="0" smtClean="0">
                          <a:latin typeface="Century Gothic" pitchFamily="34" charset="0"/>
                        </a:rPr>
                        <a:t>Projet</a:t>
                      </a:r>
                      <a:endParaRPr lang="fr-FR" sz="1000" noProof="0">
                        <a:solidFill>
                          <a:srgbClr val="000000"/>
                        </a:solidFill>
                        <a:latin typeface="Century Gothic" pitchFamily="34" charset="0"/>
                        <a:ea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C0504D"/>
                      </a:solidFill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spc="10" noProof="0" dirty="0" smtClean="0">
                          <a:latin typeface="Century Gothic" pitchFamily="34" charset="0"/>
                        </a:rPr>
                        <a:t>Coût </a:t>
                      </a:r>
                      <a:r>
                        <a:rPr lang="fr-FR" sz="1000" spc="5" noProof="0" dirty="0" smtClean="0">
                          <a:latin typeface="Century Gothic" pitchFamily="34" charset="0"/>
                        </a:rPr>
                        <a:t>(</a:t>
                      </a:r>
                      <a:r>
                        <a:rPr lang="fr-FR" sz="1000" spc="10" noProof="0" dirty="0" smtClean="0">
                          <a:latin typeface="Century Gothic" pitchFamily="34" charset="0"/>
                        </a:rPr>
                        <a:t>MD</a:t>
                      </a:r>
                      <a:r>
                        <a:rPr lang="fr-FR" sz="1000" noProof="0" dirty="0" smtClean="0">
                          <a:latin typeface="Century Gothic" pitchFamily="34" charset="0"/>
                        </a:rPr>
                        <a:t>)</a:t>
                      </a:r>
                      <a:endParaRPr lang="fr-FR" sz="1000" noProof="0" dirty="0">
                        <a:solidFill>
                          <a:srgbClr val="000000"/>
                        </a:solidFill>
                        <a:latin typeface="Century Gothic" pitchFamily="34" charset="0"/>
                        <a:ea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C0504D"/>
                      </a:solidFill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C0504D"/>
                      </a:solidFill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Réalisation et exploitation d’un port en eau profonde (1ère tranche) </a:t>
                      </a:r>
                      <a:r>
                        <a:rPr lang="fr-FR" sz="1000" b="0" kern="1200" noProof="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Enfidha</a:t>
                      </a: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 – Sousse </a:t>
                      </a:r>
                      <a:endParaRPr lang="fr-FR" sz="1000" b="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C0504D"/>
                      </a:solidFill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2 200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C0504D"/>
                      </a:solidFill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15564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b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Projet d’interconnexion électrique entre la Tunisie et l’Italie au Gouvernorat de Nabeul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1 500 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  Liaison des gouvernorats de Kasserine, Sidi </a:t>
                      </a:r>
                      <a:r>
                        <a:rPr lang="fr-FR" sz="1000" b="0" kern="1200" noProof="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Bouzid</a:t>
                      </a: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 et Gafsa avec l’autoroute A1</a:t>
                      </a:r>
                      <a:endParaRPr lang="fr-FR" sz="1000" b="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1 200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15564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4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  Autoroute Tunis-Kairouan-Sidi </a:t>
                      </a:r>
                      <a:r>
                        <a:rPr lang="fr-FR" sz="1000" b="0" kern="1200" noProof="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Bouzid</a:t>
                      </a: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 –Kasserine et Gafsa (tronçon Tunis-</a:t>
                      </a:r>
                      <a:r>
                        <a:rPr lang="fr-FR" sz="1000" b="0" kern="1200" noProof="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Jelma</a:t>
                      </a: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)</a:t>
                      </a:r>
                      <a:endParaRPr lang="fr-FR" sz="1000" b="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1 100 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64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5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Étendre l’autoroute A3 vers Le Kef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700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6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5969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Station à vapeur cycle combiné à Skhira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684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Centrale électrique à cycle combiné </a:t>
                      </a:r>
                      <a:r>
                        <a:rPr lang="fr-FR" sz="1000" b="0" kern="1200" noProof="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Radès</a:t>
                      </a: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 « C » au Gouvernorat de Ben </a:t>
                      </a:r>
                      <a:r>
                        <a:rPr lang="fr-FR" sz="1000" b="0" kern="1200" noProof="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Arous</a:t>
                      </a: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672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8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Le Métro de Sfax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600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Le plan stratégique national « Tunisie Numérique 2020 »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591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10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Pont de Bizerte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550 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11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Aménagement des pistes rurales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468 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12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Gisement Nafta Tozeur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376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13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Aménagement des zones industrielles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303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14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Extension du terminal à conteneur N°7 et 8 à Rades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300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15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Zone logistique multifonctionnelle à Zaghouan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300 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16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Zone logistique multifonctionnelle à </a:t>
                      </a:r>
                      <a:r>
                        <a:rPr lang="fr-FR" sz="1000" b="0" kern="1200" noProof="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Zarzis</a:t>
                      </a:r>
                      <a:endParaRPr lang="fr-FR" sz="1000" b="0" kern="1200" noProof="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300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17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Zone logistique de Rades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200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18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Zone logistique de </a:t>
                      </a:r>
                      <a:r>
                        <a:rPr lang="fr-FR" sz="1000" b="0" kern="1200" noProof="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Ghannouch</a:t>
                      </a:r>
                      <a:endParaRPr lang="fr-FR" sz="1000" b="0" kern="1200" noProof="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100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19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Réouverture de la ligne ferroviaire n°11 Sousse-Kasserine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371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20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Réouverture de la linge chemin de fer Mateur – Tabarka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300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21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Renouvellement et modernisation de la desserte ferroviaire Tunis- Kasserine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258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22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Ligne ferroviaire Gabès -Médenine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200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23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Etendre le réseau ferroviaire à </a:t>
                      </a:r>
                      <a:r>
                        <a:rPr lang="fr-FR" sz="1000" b="0" kern="1200" noProof="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Siliana</a:t>
                      </a:r>
                      <a:endParaRPr lang="fr-FR" sz="1000" b="0" kern="1200" noProof="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50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24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Réhabilitation des routes classées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284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25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Renforcement du réseau de routes classées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283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26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Autoroute </a:t>
                      </a:r>
                      <a:r>
                        <a:rPr lang="fr-FR" sz="1000" b="0" kern="1200" noProof="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Bousalem</a:t>
                      </a: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-Jendouba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250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27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Dédoublement de la Route Nationale 2 (tronçon </a:t>
                      </a:r>
                      <a:r>
                        <a:rPr lang="fr-FR" sz="1000" b="0" kern="1200" noProof="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Enfidha</a:t>
                      </a: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  - Kairouan)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150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28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Route périphérique à Jendouba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90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29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Unité de production d’acide technique alimentaire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200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30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Gazoduc Skhira –Sahel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170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31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Construction de 500 km de pistes à l’intérieur des périmètres irrigués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132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32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Dédoublement de la section du métro </a:t>
                      </a:r>
                      <a:r>
                        <a:rPr lang="fr-FR" sz="1000" b="0" kern="1200" noProof="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Moknine</a:t>
                      </a: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 - Mahdia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130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646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33</a:t>
                      </a:r>
                      <a:endParaRPr lang="fr-FR" sz="10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Construction de ponts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85</a:t>
                      </a:r>
                      <a:endParaRPr lang="fr-FR" sz="10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165374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 algn="ctr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000" noProof="0" dirty="0">
                        <a:solidFill>
                          <a:srgbClr val="000000"/>
                        </a:solidFill>
                        <a:latin typeface="Century Gothic" pitchFamily="34" charset="0"/>
                        <a:ea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solidFill>
                        <a:srgbClr val="C0504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000" spc="1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To</a:t>
                      </a:r>
                      <a:r>
                        <a:rPr lang="fr-FR" sz="1000" spc="5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t</a:t>
                      </a:r>
                      <a:r>
                        <a:rPr lang="fr-FR" sz="1000" spc="1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a</a:t>
                      </a:r>
                      <a:r>
                        <a:rPr lang="fr-FR" sz="10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l</a:t>
                      </a:r>
                      <a:endParaRPr lang="fr-FR" sz="10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solidFill>
                        <a:srgbClr val="C0504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15 097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solidFill>
                        <a:srgbClr val="C0504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 : Sélection de projets </a:t>
            </a:r>
          </a:p>
          <a:p>
            <a:pPr marL="0" lvl="1"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°2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: D’une économie à faible coût à un hub économique</a:t>
            </a:r>
          </a:p>
          <a:p>
            <a:pPr marL="0" lvl="1">
              <a:lnSpc>
                <a:spcPct val="120000"/>
              </a:lnSpc>
              <a:defRPr/>
            </a:pP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49086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773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175491" y="1430676"/>
            <a:ext cx="1576942" cy="4803869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536575" lvl="2" defTabSz="809625"/>
            <a:r>
              <a:rPr lang="fr-FR" sz="1400" b="1" dirty="0" smtClean="0">
                <a:latin typeface="Century Gothic"/>
                <a:cs typeface="Century Gothic"/>
              </a:rPr>
              <a:t>Les domaines  éducatif, culturel et sportif 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64975" y="1423864"/>
            <a:ext cx="3078202" cy="2114196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180975" lvl="3" indent="-133350">
              <a:spcAft>
                <a:spcPts val="300"/>
              </a:spcAft>
              <a:buFont typeface="+mj-lt"/>
              <a:buAutoNum type="arabicPeriod"/>
            </a:pPr>
            <a:r>
              <a:rPr lang="fr-FR" sz="1400" b="1" dirty="0" smtClean="0">
                <a:latin typeface="Century Gothic"/>
                <a:cs typeface="Century Gothic"/>
              </a:rPr>
              <a:t>Rehausser la performance du système éducatif et de la  formation</a:t>
            </a:r>
          </a:p>
          <a:p>
            <a:pPr marL="95250" lvl="2" indent="-85725">
              <a:spcAft>
                <a:spcPts val="600"/>
              </a:spcAft>
              <a:buClr>
                <a:srgbClr val="FF0000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400" b="1" dirty="0" smtClean="0">
                <a:latin typeface="Century Gothic"/>
                <a:cs typeface="Century Gothic"/>
              </a:rPr>
              <a:t>Généraliser</a:t>
            </a:r>
            <a:r>
              <a:rPr lang="fr-FR" sz="1400" dirty="0" smtClean="0">
                <a:latin typeface="Century Gothic"/>
                <a:cs typeface="Century Gothic"/>
              </a:rPr>
              <a:t> la classe </a:t>
            </a:r>
            <a:r>
              <a:rPr lang="fr-FR" sz="1400" b="1" dirty="0" smtClean="0">
                <a:latin typeface="Century Gothic"/>
                <a:cs typeface="Century Gothic"/>
              </a:rPr>
              <a:t>préparatoire</a:t>
            </a:r>
            <a:r>
              <a:rPr lang="fr-FR" sz="1400" dirty="0" smtClean="0">
                <a:latin typeface="Century Gothic"/>
                <a:cs typeface="Century Gothic"/>
              </a:rPr>
              <a:t> à l’horizon 2020</a:t>
            </a:r>
          </a:p>
          <a:p>
            <a:pPr marL="95250" lvl="2" indent="-85725">
              <a:spcAft>
                <a:spcPts val="600"/>
              </a:spcAft>
              <a:buClr>
                <a:srgbClr val="FF0000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Transformer 50% des universités en </a:t>
            </a:r>
            <a:r>
              <a:rPr lang="fr-FR" sz="1400" b="1" dirty="0" smtClean="0">
                <a:latin typeface="Century Gothic"/>
                <a:cs typeface="Century Gothic"/>
              </a:rPr>
              <a:t>institutions à caractère scientifique et technologique  </a:t>
            </a:r>
          </a:p>
          <a:p>
            <a:pPr marL="95250" lvl="2" indent="-85725">
              <a:spcAft>
                <a:spcPts val="600"/>
              </a:spcAft>
              <a:buClr>
                <a:srgbClr val="FF0000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Instituer le </a:t>
            </a:r>
            <a:r>
              <a:rPr lang="fr-FR" sz="1400" b="1" dirty="0" smtClean="0">
                <a:latin typeface="Century Gothic"/>
                <a:cs typeface="Century Gothic"/>
              </a:rPr>
              <a:t>Bac</a:t>
            </a:r>
            <a:r>
              <a:rPr lang="fr-FR" sz="1400" dirty="0" smtClean="0">
                <a:latin typeface="Century Gothic"/>
                <a:cs typeface="Century Gothic"/>
              </a:rPr>
              <a:t> </a:t>
            </a:r>
            <a:r>
              <a:rPr lang="fr-FR" sz="1400" b="1" dirty="0" smtClean="0">
                <a:latin typeface="Century Gothic"/>
                <a:cs typeface="Century Gothic"/>
              </a:rPr>
              <a:t>professionnel</a:t>
            </a:r>
            <a:endParaRPr lang="ar-TN" sz="1400" b="1" dirty="0" smtClean="0">
              <a:latin typeface="Century Gothic"/>
              <a:cs typeface="Century Gothic"/>
            </a:endParaRPr>
          </a:p>
        </p:txBody>
      </p:sp>
      <p:sp>
        <p:nvSpPr>
          <p:cNvPr id="51" name="Pentagon 22"/>
          <p:cNvSpPr/>
          <p:nvPr/>
        </p:nvSpPr>
        <p:spPr>
          <a:xfrm>
            <a:off x="175492" y="1440003"/>
            <a:ext cx="431999" cy="4794541"/>
          </a:xfrm>
          <a:prstGeom prst="homePlate">
            <a:avLst>
              <a:gd name="adj" fmla="val 43134"/>
            </a:avLst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57" name="Oval 29"/>
          <p:cNvSpPr/>
          <p:nvPr/>
        </p:nvSpPr>
        <p:spPr>
          <a:xfrm>
            <a:off x="244273" y="3550164"/>
            <a:ext cx="365760" cy="361950"/>
          </a:xfrm>
          <a:prstGeom prst="ellipse">
            <a:avLst/>
          </a:prstGeom>
          <a:solidFill>
            <a:srgbClr val="FFFFFF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1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9309" y="978878"/>
            <a:ext cx="4790363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 Objectifs 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76909" y="978878"/>
            <a:ext cx="3855908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Réformes &amp; Projets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86239" y="1423864"/>
            <a:ext cx="3846578" cy="2124000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 anchorCtr="0"/>
          <a:lstStyle/>
          <a:p>
            <a:pPr marL="96838" lvl="3" indent="-96838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Assurer</a:t>
            </a:r>
            <a:r>
              <a:rPr lang="fr-FR" sz="1400" b="1" dirty="0" smtClean="0">
                <a:latin typeface="Century Gothic"/>
                <a:cs typeface="Century Gothic"/>
              </a:rPr>
              <a:t> l’adéquation </a:t>
            </a:r>
            <a:r>
              <a:rPr lang="fr-FR" sz="1400" dirty="0" smtClean="0">
                <a:latin typeface="Century Gothic"/>
                <a:cs typeface="Century Gothic"/>
              </a:rPr>
              <a:t>entre les composantes des </a:t>
            </a:r>
            <a:r>
              <a:rPr lang="fr-FR" sz="1400" b="1" dirty="0" smtClean="0">
                <a:latin typeface="Century Gothic"/>
                <a:cs typeface="Century Gothic"/>
              </a:rPr>
              <a:t>systèmes éducatif et de formation</a:t>
            </a:r>
          </a:p>
          <a:p>
            <a:pPr marL="96838" lvl="3" indent="-96838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b="1" dirty="0" smtClean="0">
                <a:latin typeface="Century Gothic"/>
                <a:cs typeface="Century Gothic"/>
              </a:rPr>
              <a:t>Revaloriser la formation professionnelle </a:t>
            </a:r>
            <a:r>
              <a:rPr lang="fr-FR" sz="1400" dirty="0" smtClean="0">
                <a:latin typeface="Century Gothic"/>
                <a:cs typeface="Century Gothic"/>
              </a:rPr>
              <a:t>et réhabiliter son dispositif</a:t>
            </a:r>
          </a:p>
          <a:p>
            <a:pPr marL="96838" lvl="3" indent="-96838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b="1" dirty="0" smtClean="0">
                <a:latin typeface="Century Gothic"/>
                <a:cs typeface="Century Gothic"/>
              </a:rPr>
              <a:t>Numériser</a:t>
            </a:r>
            <a:r>
              <a:rPr lang="fr-FR" sz="1400" dirty="0" smtClean="0">
                <a:latin typeface="Century Gothic"/>
                <a:cs typeface="Century Gothic"/>
              </a:rPr>
              <a:t> les écoles </a:t>
            </a:r>
            <a:endParaRPr lang="ar-TN" sz="1400" dirty="0" smtClean="0">
              <a:latin typeface="Century Gothic"/>
              <a:cs typeface="Century Gothic"/>
            </a:endParaRPr>
          </a:p>
        </p:txBody>
      </p:sp>
      <p:sp>
        <p:nvSpPr>
          <p:cNvPr id="22" name="Isosceles Triangle 65"/>
          <p:cNvSpPr/>
          <p:nvPr/>
        </p:nvSpPr>
        <p:spPr>
          <a:xfrm rot="5400000">
            <a:off x="4709731" y="2457593"/>
            <a:ext cx="720000" cy="144000"/>
          </a:xfrm>
          <a:prstGeom prst="triangle">
            <a:avLst/>
          </a:prstGeom>
          <a:solidFill>
            <a:srgbClr val="E51B2E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905178" y="3617231"/>
            <a:ext cx="3062727" cy="2628000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180975" lvl="3" indent="-133350">
              <a:spcAft>
                <a:spcPts val="300"/>
              </a:spcAft>
            </a:pPr>
            <a:r>
              <a:rPr lang="fr-FR" sz="1400" b="1" dirty="0" smtClean="0">
                <a:latin typeface="Century Gothic"/>
                <a:cs typeface="Century Gothic"/>
              </a:rPr>
              <a:t>2. Protection de l’enfance et implication des jeunes à la gestion des affaires publiques</a:t>
            </a:r>
          </a:p>
          <a:p>
            <a:pPr marL="95250" lvl="2" indent="-85725">
              <a:spcAft>
                <a:spcPts val="600"/>
              </a:spcAft>
              <a:buClr>
                <a:srgbClr val="FF0000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Améliorer le </a:t>
            </a:r>
            <a:r>
              <a:rPr lang="fr-FR" sz="1400" b="1" dirty="0" smtClean="0">
                <a:latin typeface="Century Gothic"/>
                <a:cs typeface="Century Gothic"/>
              </a:rPr>
              <a:t>taux de fréquentation </a:t>
            </a:r>
            <a:r>
              <a:rPr lang="fr-FR" sz="1400" dirty="0" smtClean="0">
                <a:latin typeface="Century Gothic"/>
                <a:cs typeface="Century Gothic"/>
              </a:rPr>
              <a:t>des jardins d’enfants pour atteindre </a:t>
            </a:r>
            <a:r>
              <a:rPr lang="fr-FR" sz="1400" b="1" dirty="0" smtClean="0">
                <a:latin typeface="Century Gothic"/>
                <a:cs typeface="Century Gothic"/>
              </a:rPr>
              <a:t>53%</a:t>
            </a:r>
            <a:r>
              <a:rPr lang="fr-FR" sz="1400" dirty="0" smtClean="0">
                <a:latin typeface="Century Gothic"/>
                <a:cs typeface="Century Gothic"/>
              </a:rPr>
              <a:t> en 2020 contre 35% en 2015</a:t>
            </a:r>
          </a:p>
          <a:p>
            <a:pPr marL="95250" lvl="2" indent="-85725">
              <a:spcAft>
                <a:spcPts val="600"/>
              </a:spcAft>
              <a:buClr>
                <a:srgbClr val="FF0000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 Hisser le niveau de la participation des </a:t>
            </a:r>
            <a:r>
              <a:rPr lang="fr-FR" sz="1400" b="1" dirty="0" smtClean="0">
                <a:latin typeface="Century Gothic"/>
                <a:cs typeface="Century Gothic"/>
              </a:rPr>
              <a:t>jeunes</a:t>
            </a:r>
            <a:r>
              <a:rPr lang="fr-FR" sz="1400" dirty="0" smtClean="0">
                <a:latin typeface="Century Gothic"/>
                <a:cs typeface="Century Gothic"/>
              </a:rPr>
              <a:t> à la </a:t>
            </a:r>
            <a:r>
              <a:rPr lang="fr-FR" sz="1400" b="1" dirty="0" smtClean="0">
                <a:latin typeface="Century Gothic"/>
                <a:cs typeface="Century Gothic"/>
              </a:rPr>
              <a:t>vie économique </a:t>
            </a:r>
            <a:r>
              <a:rPr lang="fr-FR" sz="1400" dirty="0" smtClean="0">
                <a:latin typeface="Century Gothic"/>
                <a:cs typeface="Century Gothic"/>
              </a:rPr>
              <a:t>et à la gestion des affaires publiques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24" name="Isosceles Triangle 65"/>
          <p:cNvSpPr/>
          <p:nvPr/>
        </p:nvSpPr>
        <p:spPr>
          <a:xfrm rot="5400000">
            <a:off x="4751296" y="5020692"/>
            <a:ext cx="720000" cy="144000"/>
          </a:xfrm>
          <a:prstGeom prst="triangle">
            <a:avLst/>
          </a:prstGeom>
          <a:solidFill>
            <a:srgbClr val="E51B2E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221834" y="3617231"/>
            <a:ext cx="3801747" cy="2626550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 anchorCtr="0"/>
          <a:lstStyle/>
          <a:p>
            <a:pPr marL="96838" lvl="3" indent="-96838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Améliorer la qualité des services dans les </a:t>
            </a:r>
            <a:r>
              <a:rPr lang="fr-FR" sz="1400" b="1" dirty="0" smtClean="0">
                <a:latin typeface="Century Gothic"/>
                <a:cs typeface="Century Gothic"/>
              </a:rPr>
              <a:t>jardins d’enfants</a:t>
            </a:r>
          </a:p>
          <a:p>
            <a:pPr marL="96838" lvl="3" indent="-96838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Mettre en place une stratégie nationale intégrée pour la </a:t>
            </a:r>
            <a:r>
              <a:rPr lang="fr-FR" sz="1400" b="1" dirty="0" smtClean="0">
                <a:latin typeface="Century Gothic"/>
                <a:cs typeface="Century Gothic"/>
              </a:rPr>
              <a:t>protection de l’enfance</a:t>
            </a:r>
          </a:p>
          <a:p>
            <a:pPr marL="96838" lvl="3" indent="-96838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Améliorer la performance et la qualité des prestations des </a:t>
            </a:r>
            <a:r>
              <a:rPr lang="fr-FR" sz="1400" b="1" dirty="0" smtClean="0">
                <a:latin typeface="Century Gothic"/>
                <a:cs typeface="Century Gothic"/>
              </a:rPr>
              <a:t>institutions</a:t>
            </a:r>
            <a:r>
              <a:rPr lang="fr-FR" sz="1400" dirty="0" smtClean="0">
                <a:latin typeface="Century Gothic"/>
                <a:cs typeface="Century Gothic"/>
              </a:rPr>
              <a:t> dédiées à la </a:t>
            </a:r>
            <a:r>
              <a:rPr lang="fr-FR" sz="1400" b="1" dirty="0" smtClean="0">
                <a:latin typeface="Century Gothic"/>
                <a:cs typeface="Century Gothic"/>
              </a:rPr>
              <a:t>jeunesse </a:t>
            </a:r>
          </a:p>
          <a:p>
            <a:pPr marL="96838" lvl="3" indent="-96838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Mettre en place une stratégie nationale des loisirs et </a:t>
            </a:r>
            <a:r>
              <a:rPr lang="fr-FR" sz="1400" b="1" dirty="0" smtClean="0">
                <a:latin typeface="Century Gothic"/>
                <a:cs typeface="Century Gothic"/>
              </a:rPr>
              <a:t>tourisme pour les jeunes </a:t>
            </a:r>
            <a:r>
              <a:rPr lang="fr-FR" sz="1400" dirty="0" smtClean="0">
                <a:latin typeface="Century Gothic"/>
                <a:cs typeface="Century Gothic"/>
              </a:rPr>
              <a:t>et les encourager à adhérer aux </a:t>
            </a:r>
            <a:r>
              <a:rPr lang="fr-FR" sz="1400" b="1" dirty="0" smtClean="0">
                <a:latin typeface="Century Gothic"/>
                <a:cs typeface="Century Gothic"/>
              </a:rPr>
              <a:t>activités citoyennes et associatives</a:t>
            </a: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 </a:t>
            </a:r>
          </a:p>
          <a:p>
            <a:pPr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°3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: Développement humain et inclusion sociale </a:t>
            </a: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57369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797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203202" y="1438220"/>
            <a:ext cx="1583998" cy="4814957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536575" lvl="2" defTabSz="809625"/>
            <a:r>
              <a:rPr lang="fr-FR" sz="1400" b="1" dirty="0" smtClean="0">
                <a:latin typeface="Century Gothic"/>
                <a:cs typeface="Century Gothic"/>
              </a:rPr>
              <a:t>Les domaines  éducatif, culturel et sportif 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51" name="Pentagon 22"/>
          <p:cNvSpPr/>
          <p:nvPr/>
        </p:nvSpPr>
        <p:spPr>
          <a:xfrm>
            <a:off x="175492" y="1438221"/>
            <a:ext cx="431999" cy="4822689"/>
          </a:xfrm>
          <a:prstGeom prst="homePlate">
            <a:avLst>
              <a:gd name="adj" fmla="val 43134"/>
            </a:avLst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57" name="Oval 29"/>
          <p:cNvSpPr/>
          <p:nvPr/>
        </p:nvSpPr>
        <p:spPr>
          <a:xfrm>
            <a:off x="212119" y="3566239"/>
            <a:ext cx="365760" cy="361950"/>
          </a:xfrm>
          <a:prstGeom prst="ellipse">
            <a:avLst/>
          </a:prstGeom>
          <a:solidFill>
            <a:srgbClr val="FFFFFF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1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7020" y="1011027"/>
            <a:ext cx="5039999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 Objectifs 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61423" y="1011028"/>
            <a:ext cx="3351667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Réformes &amp; Projets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22" name="Isosceles Triangle 65"/>
          <p:cNvSpPr/>
          <p:nvPr/>
        </p:nvSpPr>
        <p:spPr>
          <a:xfrm rot="5400000">
            <a:off x="5030813" y="2564462"/>
            <a:ext cx="720000" cy="144000"/>
          </a:xfrm>
          <a:prstGeom prst="triangle">
            <a:avLst/>
          </a:prstGeom>
          <a:solidFill>
            <a:srgbClr val="E51B2E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564834" y="1438221"/>
            <a:ext cx="3380587" cy="2403830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 anchorCtr="0"/>
          <a:lstStyle/>
          <a:p>
            <a:pPr marL="223838" lvl="3" indent="-223838">
              <a:spcAft>
                <a:spcPts val="18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Renforcer </a:t>
            </a:r>
            <a:r>
              <a:rPr lang="fr-FR" sz="1400" b="1" dirty="0" smtClean="0">
                <a:latin typeface="Century Gothic"/>
                <a:cs typeface="Century Gothic"/>
              </a:rPr>
              <a:t>l’infrastructure sportive </a:t>
            </a:r>
            <a:r>
              <a:rPr lang="fr-FR" sz="1400" dirty="0" smtClean="0">
                <a:latin typeface="Century Gothic"/>
                <a:cs typeface="Century Gothic"/>
              </a:rPr>
              <a:t>surtout dans les quartiers populaires</a:t>
            </a:r>
            <a:endParaRPr lang="fr-FR" sz="1400" b="1" dirty="0" smtClean="0">
              <a:latin typeface="Century Gothic"/>
              <a:cs typeface="Century Gothic"/>
            </a:endParaRPr>
          </a:p>
          <a:p>
            <a:pPr marL="223838" lvl="3" indent="-223838">
              <a:spcAft>
                <a:spcPts val="18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Accorder plus d’attention au </a:t>
            </a:r>
            <a:r>
              <a:rPr lang="fr-FR" sz="1400" b="1" dirty="0" smtClean="0">
                <a:latin typeface="Century Gothic"/>
                <a:cs typeface="Century Gothic"/>
              </a:rPr>
              <a:t>sport d’élite </a:t>
            </a:r>
            <a:r>
              <a:rPr lang="fr-FR" sz="1400" dirty="0" smtClean="0">
                <a:latin typeface="Century Gothic"/>
                <a:cs typeface="Century Gothic"/>
              </a:rPr>
              <a:t>et au sport féminin </a:t>
            </a:r>
          </a:p>
          <a:p>
            <a:pPr marL="223838" lvl="3" indent="-223838">
              <a:spcAft>
                <a:spcPts val="18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Renforcer le sport citoyen et les activités sportives tournées vers les </a:t>
            </a:r>
            <a:r>
              <a:rPr lang="fr-FR" sz="1400" b="1" dirty="0" smtClean="0">
                <a:latin typeface="Century Gothic"/>
                <a:cs typeface="Century Gothic"/>
              </a:rPr>
              <a:t>handicapés  </a:t>
            </a:r>
            <a:endParaRPr lang="ar-TN" sz="1400" b="1" dirty="0" smtClean="0">
              <a:latin typeface="Century Gothic"/>
              <a:cs typeface="Century Gothic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98697" y="1438221"/>
            <a:ext cx="3310368" cy="2403706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t" anchorCtr="0"/>
          <a:lstStyle/>
          <a:p>
            <a:pPr marL="180975" lvl="3" indent="-133350">
              <a:spcAft>
                <a:spcPts val="1200"/>
              </a:spcAft>
            </a:pPr>
            <a:r>
              <a:rPr lang="fr-FR" sz="1400" b="1" dirty="0" smtClean="0">
                <a:latin typeface="Century Gothic"/>
                <a:cs typeface="Century Gothic"/>
              </a:rPr>
              <a:t>3. Développer le sport</a:t>
            </a:r>
            <a:endParaRPr lang="fr-FR" sz="1400" dirty="0" smtClean="0">
              <a:latin typeface="Century Gothic"/>
              <a:cs typeface="Century Gothic"/>
            </a:endParaRPr>
          </a:p>
          <a:p>
            <a:pPr marL="174625" lvl="2" indent="-85725">
              <a:buClr>
                <a:srgbClr val="FF0000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Réaliser des </a:t>
            </a:r>
            <a:r>
              <a:rPr lang="fr-FR" sz="1400" b="1" dirty="0" smtClean="0">
                <a:latin typeface="Century Gothic"/>
                <a:cs typeface="Century Gothic"/>
              </a:rPr>
              <a:t>espaces sportifs </a:t>
            </a:r>
            <a:r>
              <a:rPr lang="fr-FR" sz="1400" dirty="0" smtClean="0">
                <a:latin typeface="Century Gothic"/>
                <a:cs typeface="Century Gothic"/>
              </a:rPr>
              <a:t>dans chaque programme de réhabilitation des </a:t>
            </a:r>
            <a:r>
              <a:rPr lang="fr-FR" sz="1400" b="1" dirty="0" smtClean="0">
                <a:latin typeface="Century Gothic"/>
                <a:cs typeface="Century Gothic"/>
              </a:rPr>
              <a:t>quartiers populaires</a:t>
            </a:r>
          </a:p>
          <a:p>
            <a:pPr marL="174625" lvl="2" indent="-85725">
              <a:buClr>
                <a:srgbClr val="FF0000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Généraliser les </a:t>
            </a:r>
            <a:r>
              <a:rPr lang="fr-FR" sz="1400" b="1" dirty="0" smtClean="0">
                <a:latin typeface="Century Gothic"/>
                <a:cs typeface="Century Gothic"/>
              </a:rPr>
              <a:t>espaces sportifs </a:t>
            </a:r>
            <a:r>
              <a:rPr lang="fr-FR" sz="1400" dirty="0" smtClean="0">
                <a:latin typeface="Century Gothic"/>
                <a:cs typeface="Century Gothic"/>
              </a:rPr>
              <a:t>dans toutes les </a:t>
            </a:r>
            <a:r>
              <a:rPr lang="fr-FR" sz="1400" b="1" dirty="0" smtClean="0">
                <a:latin typeface="Century Gothic"/>
                <a:cs typeface="Century Gothic"/>
              </a:rPr>
              <a:t>écoles</a:t>
            </a:r>
            <a:r>
              <a:rPr lang="fr-FR" sz="1400" dirty="0" smtClean="0">
                <a:latin typeface="Century Gothic"/>
                <a:cs typeface="Century Gothic"/>
              </a:rPr>
              <a:t> et les </a:t>
            </a:r>
            <a:r>
              <a:rPr lang="fr-FR" sz="1400" b="1" dirty="0" smtClean="0">
                <a:latin typeface="Century Gothic"/>
                <a:cs typeface="Century Gothic"/>
              </a:rPr>
              <a:t>lycées </a:t>
            </a:r>
          </a:p>
          <a:p>
            <a:pPr marL="174625" lvl="2" indent="-85725">
              <a:buClr>
                <a:srgbClr val="FF0000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Mener des expériences pilotes dans au moins 10 établissements sportifs en </a:t>
            </a:r>
            <a:r>
              <a:rPr lang="fr-FR" sz="1400" b="1" dirty="0" smtClean="0">
                <a:latin typeface="Century Gothic"/>
                <a:cs typeface="Century Gothic"/>
              </a:rPr>
              <a:t>partenariat avec le secteur privé </a:t>
            </a:r>
          </a:p>
          <a:p>
            <a:pPr marL="180975" lvl="3" indent="-133350">
              <a:spcAft>
                <a:spcPts val="300"/>
              </a:spcAft>
            </a:pPr>
            <a:endParaRPr lang="fr-FR" sz="1400" b="1" dirty="0" smtClean="0">
              <a:latin typeface="Century Gothic"/>
              <a:cs typeface="Century Gothic"/>
            </a:endParaRPr>
          </a:p>
          <a:p>
            <a:pPr marL="180975" lvl="3" indent="-133350">
              <a:spcAft>
                <a:spcPts val="300"/>
              </a:spcAft>
            </a:pPr>
            <a:endParaRPr lang="fr-FR" sz="1400" b="1" dirty="0" smtClean="0">
              <a:latin typeface="Century Gothic"/>
              <a:cs typeface="Century Gothic"/>
            </a:endParaRPr>
          </a:p>
          <a:p>
            <a:pPr marL="180975" lvl="3" indent="-133350">
              <a:spcAft>
                <a:spcPts val="300"/>
              </a:spcAft>
            </a:pPr>
            <a:endParaRPr lang="fr-FR" sz="1400" b="1" dirty="0" smtClean="0">
              <a:latin typeface="Century Gothic"/>
              <a:cs typeface="Century Gothic"/>
            </a:endParaRPr>
          </a:p>
          <a:p>
            <a:pPr marL="180975" lvl="3" indent="-133350">
              <a:spcAft>
                <a:spcPts val="300"/>
              </a:spcAft>
            </a:pPr>
            <a:endParaRPr lang="fr-FR" sz="1400" b="1" dirty="0" smtClean="0">
              <a:latin typeface="Century Gothic"/>
              <a:cs typeface="Century Gothic"/>
            </a:endParaRPr>
          </a:p>
          <a:p>
            <a:pPr marL="180975" lvl="3" indent="-133350">
              <a:spcAft>
                <a:spcPts val="300"/>
              </a:spcAft>
            </a:pPr>
            <a:r>
              <a:rPr lang="fr-FR" sz="1400" b="1" dirty="0" smtClean="0">
                <a:latin typeface="Century Gothic"/>
                <a:cs typeface="Century Gothic"/>
              </a:rPr>
              <a:t> 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897129" y="3922302"/>
            <a:ext cx="3341004" cy="2342975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85725" lvl="2" indent="-85725">
              <a:buClr>
                <a:srgbClr val="FF0000"/>
              </a:buClr>
              <a:buSzPts val="1400"/>
            </a:pPr>
            <a:r>
              <a:rPr lang="fr-FR" sz="1400" b="1" dirty="0" smtClean="0">
                <a:latin typeface="Century Gothic"/>
                <a:cs typeface="Century Gothic"/>
              </a:rPr>
              <a:t>4. Renforcer le rôle de la culture et diffuser les valeurs de tolérance et de modération </a:t>
            </a:r>
          </a:p>
          <a:p>
            <a:pPr marL="85725" lvl="2" indent="-85725">
              <a:lnSpc>
                <a:spcPts val="1100"/>
              </a:lnSpc>
              <a:buClr>
                <a:srgbClr val="FF0000"/>
              </a:buClr>
              <a:buSzPts val="1400"/>
            </a:pPr>
            <a:endParaRPr lang="fr-FR" sz="1400" b="1" dirty="0" smtClean="0">
              <a:latin typeface="Century Gothic"/>
              <a:cs typeface="Century Gothic"/>
            </a:endParaRPr>
          </a:p>
          <a:p>
            <a:pPr marL="174625" lvl="2" indent="-85725">
              <a:buClr>
                <a:srgbClr val="FF0000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Porter la part du </a:t>
            </a:r>
            <a:r>
              <a:rPr lang="fr-FR" sz="1400" b="1" dirty="0" smtClean="0">
                <a:latin typeface="Century Gothic"/>
                <a:cs typeface="Century Gothic"/>
              </a:rPr>
              <a:t>budget</a:t>
            </a:r>
            <a:r>
              <a:rPr lang="fr-FR" sz="1400" dirty="0" smtClean="0">
                <a:latin typeface="Century Gothic"/>
                <a:cs typeface="Century Gothic"/>
              </a:rPr>
              <a:t> du ministère de la </a:t>
            </a:r>
            <a:r>
              <a:rPr lang="fr-FR" sz="1400" b="1" dirty="0" smtClean="0">
                <a:latin typeface="Century Gothic"/>
                <a:cs typeface="Century Gothic"/>
              </a:rPr>
              <a:t>culture et de la protection du patrimoine </a:t>
            </a:r>
            <a:r>
              <a:rPr lang="fr-FR" sz="1400" dirty="0" smtClean="0">
                <a:latin typeface="Century Gothic"/>
                <a:cs typeface="Century Gothic"/>
              </a:rPr>
              <a:t>à </a:t>
            </a:r>
            <a:r>
              <a:rPr lang="fr-FR" sz="1400" b="1" dirty="0" smtClean="0">
                <a:latin typeface="Century Gothic"/>
                <a:cs typeface="Century Gothic"/>
              </a:rPr>
              <a:t>1% du budget de l’Etat </a:t>
            </a:r>
            <a:r>
              <a:rPr lang="fr-FR" sz="1400" dirty="0" smtClean="0">
                <a:latin typeface="Century Gothic"/>
                <a:cs typeface="Century Gothic"/>
              </a:rPr>
              <a:t>en 2020</a:t>
            </a:r>
          </a:p>
          <a:p>
            <a:pPr marL="174625" lvl="2" indent="-85725">
              <a:buClr>
                <a:srgbClr val="FF0000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Faire des espaces religieux un cadre propice à la diffusion des valeurs de la </a:t>
            </a:r>
            <a:r>
              <a:rPr lang="fr-FR" sz="1400" b="1" dirty="0" smtClean="0">
                <a:latin typeface="Century Gothic"/>
                <a:cs typeface="Century Gothic"/>
              </a:rPr>
              <a:t>tolérance et de la modération   </a:t>
            </a:r>
            <a:endParaRPr lang="en-US" sz="1400" b="1" dirty="0" smtClean="0">
              <a:latin typeface="Century Gothic"/>
              <a:cs typeface="Century Gothic"/>
            </a:endParaRPr>
          </a:p>
        </p:txBody>
      </p:sp>
      <p:sp>
        <p:nvSpPr>
          <p:cNvPr id="29" name="Isosceles Triangle 65"/>
          <p:cNvSpPr/>
          <p:nvPr/>
        </p:nvSpPr>
        <p:spPr>
          <a:xfrm rot="5400000">
            <a:off x="5030813" y="5021789"/>
            <a:ext cx="720000" cy="144000"/>
          </a:xfrm>
          <a:prstGeom prst="triangle">
            <a:avLst/>
          </a:prstGeom>
          <a:solidFill>
            <a:srgbClr val="E51B2E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561424" y="3922302"/>
            <a:ext cx="3383997" cy="2340000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 anchorCtr="0"/>
          <a:lstStyle/>
          <a:p>
            <a:pPr marL="223838" lvl="3" indent="-223838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b="1" dirty="0" smtClean="0">
                <a:latin typeface="Century Gothic"/>
                <a:cs typeface="Century Gothic"/>
              </a:rPr>
              <a:t>Promouvoir</a:t>
            </a:r>
            <a:r>
              <a:rPr lang="fr-FR" sz="1400" dirty="0" smtClean="0">
                <a:latin typeface="Century Gothic"/>
                <a:cs typeface="Century Gothic"/>
              </a:rPr>
              <a:t> les domaines </a:t>
            </a:r>
            <a:r>
              <a:rPr lang="fr-FR" sz="1400" b="1" dirty="0" smtClean="0">
                <a:latin typeface="Century Gothic"/>
                <a:cs typeface="Century Gothic"/>
              </a:rPr>
              <a:t>artistiques</a:t>
            </a:r>
            <a:r>
              <a:rPr lang="fr-FR" sz="1400" dirty="0" smtClean="0">
                <a:latin typeface="Century Gothic"/>
                <a:cs typeface="Century Gothic"/>
              </a:rPr>
              <a:t> et sauvegarder et valoriser le </a:t>
            </a:r>
            <a:r>
              <a:rPr lang="fr-FR" sz="1400" b="1" dirty="0" smtClean="0">
                <a:latin typeface="Century Gothic"/>
                <a:cs typeface="Century Gothic"/>
              </a:rPr>
              <a:t>patrimoine national </a:t>
            </a:r>
          </a:p>
          <a:p>
            <a:pPr marL="223838" lvl="3" indent="-223838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Promouvoir les </a:t>
            </a:r>
            <a:r>
              <a:rPr lang="fr-FR" sz="1400" b="1" dirty="0" smtClean="0">
                <a:latin typeface="Century Gothic"/>
                <a:cs typeface="Century Gothic"/>
              </a:rPr>
              <a:t>industries culturelles </a:t>
            </a:r>
            <a:r>
              <a:rPr lang="fr-FR" sz="1400" dirty="0" smtClean="0">
                <a:latin typeface="Century Gothic"/>
                <a:cs typeface="Century Gothic"/>
              </a:rPr>
              <a:t>et accroitre leur contribution à la </a:t>
            </a:r>
            <a:r>
              <a:rPr lang="fr-FR" sz="1400" b="1" dirty="0" smtClean="0">
                <a:latin typeface="Century Gothic"/>
                <a:cs typeface="Century Gothic"/>
              </a:rPr>
              <a:t>croissance</a:t>
            </a:r>
          </a:p>
          <a:p>
            <a:pPr marL="223838" lvl="3" indent="-223838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Diffuser les valeurs islamiques et vulgariser les préceptes d’ouverture et de tolérance</a:t>
            </a:r>
          </a:p>
          <a:p>
            <a:pPr marL="223838" lvl="3" indent="-223838">
              <a:spcAft>
                <a:spcPts val="600"/>
              </a:spcAft>
              <a:buClr>
                <a:srgbClr val="FF0000"/>
              </a:buClr>
            </a:pPr>
            <a:endParaRPr lang="fr-FR" sz="1400" dirty="0" smtClean="0">
              <a:latin typeface="Century Gothic"/>
              <a:cs typeface="Century Gothic"/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 </a:t>
            </a:r>
          </a:p>
          <a:p>
            <a:pPr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°3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: Développement humain et inclusion sociale </a:t>
            </a: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57369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7965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120421" y="1350300"/>
            <a:ext cx="1439085" cy="4999327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536575" lvl="2" indent="-85725" defTabSz="809625"/>
            <a:r>
              <a:rPr lang="fr-FR" sz="1400" b="1" dirty="0" smtClean="0">
                <a:latin typeface="Century Gothic"/>
                <a:cs typeface="Century Gothic"/>
              </a:rPr>
              <a:t>Prestations sociales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51" name="Pentagon 22"/>
          <p:cNvSpPr/>
          <p:nvPr/>
        </p:nvSpPr>
        <p:spPr>
          <a:xfrm>
            <a:off x="138893" y="1359760"/>
            <a:ext cx="431999" cy="4989825"/>
          </a:xfrm>
          <a:prstGeom prst="homePlate">
            <a:avLst>
              <a:gd name="adj" fmla="val 43134"/>
            </a:avLst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57" name="Oval 29"/>
          <p:cNvSpPr/>
          <p:nvPr/>
        </p:nvSpPr>
        <p:spPr>
          <a:xfrm>
            <a:off x="152255" y="3633289"/>
            <a:ext cx="365760" cy="361950"/>
          </a:xfrm>
          <a:prstGeom prst="ellipse">
            <a:avLst/>
          </a:prstGeom>
          <a:solidFill>
            <a:srgbClr val="FFFFFF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2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7019" y="946728"/>
            <a:ext cx="5040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 Objectifs 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420319" y="955963"/>
            <a:ext cx="3599081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Réformes &amp; Projets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22" name="Isosceles Triangle 65"/>
          <p:cNvSpPr/>
          <p:nvPr/>
        </p:nvSpPr>
        <p:spPr>
          <a:xfrm rot="5400000">
            <a:off x="4956085" y="2916145"/>
            <a:ext cx="720000" cy="144000"/>
          </a:xfrm>
          <a:prstGeom prst="triangle">
            <a:avLst/>
          </a:prstGeom>
          <a:solidFill>
            <a:srgbClr val="E51B2E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50227" y="1378647"/>
            <a:ext cx="3569173" cy="3218996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 anchorCtr="0"/>
          <a:lstStyle/>
          <a:p>
            <a:pPr marL="96838" indent="-96838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Privilégier des </a:t>
            </a:r>
            <a:r>
              <a:rPr lang="fr-FR" sz="1400" b="1" dirty="0" smtClean="0">
                <a:latin typeface="Century Gothic"/>
                <a:cs typeface="Century Gothic"/>
              </a:rPr>
              <a:t>solutions durables </a:t>
            </a:r>
            <a:r>
              <a:rPr lang="fr-FR" sz="1400" dirty="0" smtClean="0">
                <a:latin typeface="Century Gothic"/>
                <a:cs typeface="Century Gothic"/>
              </a:rPr>
              <a:t>et </a:t>
            </a:r>
            <a:r>
              <a:rPr lang="fr-FR" sz="1400" b="1" dirty="0" smtClean="0">
                <a:latin typeface="Century Gothic"/>
                <a:cs typeface="Century Gothic"/>
              </a:rPr>
              <a:t>dynamiques</a:t>
            </a:r>
            <a:r>
              <a:rPr lang="fr-FR" sz="1400" dirty="0" smtClean="0">
                <a:latin typeface="Century Gothic"/>
                <a:cs typeface="Century Gothic"/>
              </a:rPr>
              <a:t> de la pauvreté</a:t>
            </a:r>
          </a:p>
          <a:p>
            <a:pPr>
              <a:spcAft>
                <a:spcPts val="0"/>
              </a:spcAft>
              <a:buClr>
                <a:srgbClr val="FF0000"/>
              </a:buClr>
            </a:pPr>
            <a:endParaRPr lang="fr-FR" sz="1400" dirty="0" smtClean="0">
              <a:latin typeface="Century Gothic"/>
              <a:cs typeface="Century Gothic"/>
            </a:endParaRPr>
          </a:p>
          <a:p>
            <a:pPr marL="96838" indent="-96838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Effectuer un </a:t>
            </a:r>
            <a:r>
              <a:rPr lang="fr-FR" sz="1400" b="1" dirty="0" smtClean="0">
                <a:latin typeface="Century Gothic"/>
                <a:cs typeface="Century Gothic"/>
              </a:rPr>
              <a:t>ciblage géographique </a:t>
            </a:r>
            <a:r>
              <a:rPr lang="fr-FR" sz="1400" dirty="0" smtClean="0">
                <a:latin typeface="Century Gothic"/>
                <a:cs typeface="Century Gothic"/>
              </a:rPr>
              <a:t>et un </a:t>
            </a:r>
            <a:r>
              <a:rPr lang="fr-FR" sz="1400" b="1" dirty="0" smtClean="0">
                <a:latin typeface="Century Gothic"/>
                <a:cs typeface="Century Gothic"/>
              </a:rPr>
              <a:t>traitement personnalisé </a:t>
            </a:r>
            <a:r>
              <a:rPr lang="fr-FR" sz="1400" dirty="0" smtClean="0">
                <a:latin typeface="Century Gothic"/>
                <a:cs typeface="Century Gothic"/>
              </a:rPr>
              <a:t>des bénéficiaires </a:t>
            </a:r>
            <a:endParaRPr lang="ar-TN" sz="1400" dirty="0" smtClean="0"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639892" y="1362764"/>
            <a:ext cx="3542055" cy="3250763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228600" lvl="2" indent="-228600" algn="ctr" defTabSz="1028700">
              <a:spcAft>
                <a:spcPts val="600"/>
              </a:spcAft>
              <a:buSzPts val="1400"/>
              <a:buAutoNum type="arabicPeriod"/>
            </a:pPr>
            <a:r>
              <a:rPr lang="fr-FR" sz="14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Traitement économique de la pauvreté et amélioration des conditions de vie</a:t>
            </a:r>
          </a:p>
          <a:p>
            <a:pPr marL="95250" lvl="1" indent="-85725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Réduire le taux de la </a:t>
            </a:r>
            <a:r>
              <a:rPr lang="fr-FR" sz="1400" b="1" dirty="0" smtClean="0">
                <a:latin typeface="Century Gothic"/>
                <a:cs typeface="Century Gothic"/>
              </a:rPr>
              <a:t>pauvreté absolue </a:t>
            </a:r>
            <a:r>
              <a:rPr lang="fr-FR" sz="1400" dirty="0" smtClean="0">
                <a:latin typeface="Century Gothic"/>
                <a:cs typeface="Century Gothic"/>
              </a:rPr>
              <a:t>de 4,6% en 2010 à </a:t>
            </a:r>
            <a:r>
              <a:rPr lang="fr-FR" sz="1400" b="1" dirty="0" smtClean="0">
                <a:latin typeface="Century Gothic"/>
                <a:cs typeface="Century Gothic"/>
              </a:rPr>
              <a:t>2%</a:t>
            </a:r>
            <a:r>
              <a:rPr lang="fr-FR" sz="1400" dirty="0" smtClean="0">
                <a:latin typeface="Century Gothic"/>
                <a:cs typeface="Century Gothic"/>
              </a:rPr>
              <a:t> à l‘horizon 2020</a:t>
            </a:r>
          </a:p>
          <a:p>
            <a:pPr marL="95250" lvl="1" indent="-85725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Réduire le taux de </a:t>
            </a:r>
            <a:r>
              <a:rPr lang="fr-FR" sz="1400" b="1" dirty="0" smtClean="0">
                <a:latin typeface="Century Gothic"/>
                <a:cs typeface="Century Gothic"/>
              </a:rPr>
              <a:t>pauvreté</a:t>
            </a:r>
            <a:r>
              <a:rPr lang="fr-FR" sz="1400" dirty="0" smtClean="0">
                <a:latin typeface="Century Gothic"/>
                <a:cs typeface="Century Gothic"/>
              </a:rPr>
              <a:t> de 15,5% en 2010 à </a:t>
            </a:r>
            <a:r>
              <a:rPr lang="fr-FR" sz="1400" b="1" dirty="0" smtClean="0">
                <a:latin typeface="Century Gothic"/>
                <a:cs typeface="Century Gothic"/>
              </a:rPr>
              <a:t>10%</a:t>
            </a:r>
            <a:r>
              <a:rPr lang="fr-FR" sz="1400" dirty="0" smtClean="0">
                <a:latin typeface="Century Gothic"/>
                <a:cs typeface="Century Gothic"/>
              </a:rPr>
              <a:t> en 2020 </a:t>
            </a:r>
          </a:p>
          <a:p>
            <a:pPr marL="95250" lvl="1" indent="-85725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Hisser l’Indice de Développement Humain (</a:t>
            </a:r>
            <a:r>
              <a:rPr lang="fr-FR" sz="1400" b="1" dirty="0" smtClean="0">
                <a:latin typeface="Century Gothic"/>
                <a:cs typeface="Century Gothic"/>
              </a:rPr>
              <a:t>IDH</a:t>
            </a:r>
            <a:r>
              <a:rPr lang="fr-FR" sz="1400" dirty="0" smtClean="0">
                <a:latin typeface="Century Gothic"/>
                <a:cs typeface="Century Gothic"/>
              </a:rPr>
              <a:t>) de 0,729 en 2015 à </a:t>
            </a:r>
            <a:r>
              <a:rPr lang="fr-FR" sz="1400" b="1" dirty="0" smtClean="0">
                <a:latin typeface="Century Gothic"/>
                <a:cs typeface="Century Gothic"/>
              </a:rPr>
              <a:t>0,772</a:t>
            </a:r>
            <a:r>
              <a:rPr lang="fr-FR" sz="1400" dirty="0" smtClean="0">
                <a:latin typeface="Century Gothic"/>
                <a:cs typeface="Century Gothic"/>
              </a:rPr>
              <a:t> en 2020</a:t>
            </a:r>
          </a:p>
          <a:p>
            <a:pPr marL="95250" lvl="1" indent="-85725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Construction de </a:t>
            </a:r>
            <a:r>
              <a:rPr lang="fr-FR" sz="1400" b="1" dirty="0" smtClean="0">
                <a:latin typeface="Century Gothic"/>
                <a:cs typeface="Century Gothic"/>
              </a:rPr>
              <a:t>100 000 logements sociaux</a:t>
            </a:r>
            <a:r>
              <a:rPr lang="fr-FR" sz="1400" dirty="0" smtClean="0">
                <a:latin typeface="Century Gothic"/>
                <a:cs typeface="Century Gothic"/>
              </a:rPr>
              <a:t> durant le quinquennat 2016-2020</a:t>
            </a:r>
          </a:p>
          <a:p>
            <a:pPr marL="95250" lvl="1" indent="-85725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Augmenter la part </a:t>
            </a:r>
            <a:r>
              <a:rPr lang="fr-FR" sz="1400" b="1" dirty="0" smtClean="0">
                <a:latin typeface="Century Gothic"/>
                <a:cs typeface="Century Gothic"/>
              </a:rPr>
              <a:t>des transports en commun</a:t>
            </a:r>
            <a:r>
              <a:rPr lang="fr-FR" sz="1400" dirty="0" smtClean="0">
                <a:latin typeface="Century Gothic"/>
                <a:cs typeface="Century Gothic"/>
              </a:rPr>
              <a:t> de 30% à 40%</a:t>
            </a:r>
            <a:endParaRPr lang="en-US" sz="1400" dirty="0" smtClean="0">
              <a:latin typeface="Century Gothic"/>
              <a:cs typeface="Century Gothic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39892" y="4707792"/>
            <a:ext cx="3564148" cy="1656000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228600" lvl="2" indent="-228600" algn="ctr" defTabSz="1028700">
              <a:buSzPts val="1400"/>
            </a:pPr>
            <a:r>
              <a:rPr lang="fr-FR" sz="1400" b="1" dirty="0" smtClean="0">
                <a:latin typeface="Century Gothic"/>
                <a:cs typeface="Century Gothic"/>
              </a:rPr>
              <a:t>2. </a:t>
            </a:r>
            <a:r>
              <a:rPr lang="fr-FR" sz="14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Instaurer une plateforme de protection sociale globale et efficace </a:t>
            </a:r>
            <a:endParaRPr lang="fr-FR" sz="1400" dirty="0" smtClean="0">
              <a:latin typeface="Century Gothic"/>
              <a:cs typeface="Century Goth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18390" y="4707792"/>
            <a:ext cx="3601010" cy="1641836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 anchorCtr="0"/>
          <a:lstStyle/>
          <a:p>
            <a:pPr marL="96838" indent="-96838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Instaurer le système de l’</a:t>
            </a:r>
            <a:r>
              <a:rPr lang="fr-FR" sz="1400" b="1" dirty="0" smtClean="0">
                <a:latin typeface="Century Gothic"/>
                <a:cs typeface="Century Gothic"/>
              </a:rPr>
              <a:t>identifiant social unique</a:t>
            </a:r>
            <a:r>
              <a:rPr lang="fr-FR" sz="1400" dirty="0" smtClean="0">
                <a:latin typeface="Century Gothic"/>
                <a:cs typeface="Century Gothic"/>
              </a:rPr>
              <a:t> </a:t>
            </a:r>
          </a:p>
          <a:p>
            <a:pPr marL="96838" indent="-96838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Réformer le </a:t>
            </a:r>
            <a:r>
              <a:rPr lang="fr-FR" sz="1400" b="1" dirty="0" smtClean="0">
                <a:latin typeface="Century Gothic"/>
                <a:cs typeface="Century Gothic"/>
              </a:rPr>
              <a:t>système des pensions </a:t>
            </a:r>
            <a:r>
              <a:rPr lang="fr-FR" sz="1400" dirty="0" smtClean="0">
                <a:latin typeface="Century Gothic"/>
                <a:cs typeface="Century Gothic"/>
              </a:rPr>
              <a:t>et de l’</a:t>
            </a:r>
            <a:r>
              <a:rPr lang="fr-FR" sz="1400" b="1" dirty="0" smtClean="0">
                <a:latin typeface="Century Gothic"/>
                <a:cs typeface="Century Gothic"/>
              </a:rPr>
              <a:t>assurance maladie</a:t>
            </a:r>
          </a:p>
          <a:p>
            <a:pPr marL="96838" indent="-96838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Repenser les </a:t>
            </a:r>
            <a:r>
              <a:rPr lang="fr-FR" sz="1400" b="1" dirty="0" smtClean="0">
                <a:latin typeface="Century Gothic"/>
                <a:cs typeface="Century Gothic"/>
              </a:rPr>
              <a:t>programmes</a:t>
            </a:r>
            <a:r>
              <a:rPr lang="fr-FR" sz="1400" dirty="0" smtClean="0">
                <a:latin typeface="Century Gothic"/>
                <a:cs typeface="Century Gothic"/>
              </a:rPr>
              <a:t> </a:t>
            </a:r>
            <a:r>
              <a:rPr lang="fr-FR" sz="1400" b="1" dirty="0" smtClean="0">
                <a:latin typeface="Century Gothic"/>
                <a:cs typeface="Century Gothic"/>
              </a:rPr>
              <a:t>d’aides sociales</a:t>
            </a:r>
            <a:r>
              <a:rPr lang="fr-FR" sz="1400" dirty="0" smtClean="0">
                <a:latin typeface="Century Gothic"/>
                <a:cs typeface="Century Gothic"/>
              </a:rPr>
              <a:t> et mettre en place une </a:t>
            </a:r>
            <a:r>
              <a:rPr lang="fr-FR" sz="1400" b="1" dirty="0" smtClean="0">
                <a:latin typeface="Century Gothic"/>
                <a:cs typeface="Century Gothic"/>
              </a:rPr>
              <a:t>banque de données</a:t>
            </a:r>
            <a:r>
              <a:rPr lang="fr-FR" sz="1400" dirty="0" smtClean="0">
                <a:latin typeface="Century Gothic"/>
                <a:cs typeface="Century Gothic"/>
              </a:rPr>
              <a:t> des familles récipiendaires</a:t>
            </a:r>
          </a:p>
        </p:txBody>
      </p:sp>
      <p:sp>
        <p:nvSpPr>
          <p:cNvPr id="14" name="Isosceles Triangle 65"/>
          <p:cNvSpPr/>
          <p:nvPr/>
        </p:nvSpPr>
        <p:spPr>
          <a:xfrm rot="5400000">
            <a:off x="4956085" y="5456710"/>
            <a:ext cx="720000" cy="144000"/>
          </a:xfrm>
          <a:prstGeom prst="triangle">
            <a:avLst/>
          </a:prstGeom>
          <a:solidFill>
            <a:srgbClr val="E51B2E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 </a:t>
            </a:r>
          </a:p>
          <a:p>
            <a:pPr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°3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: Développement humain et inclusion sociale </a:t>
            </a: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57369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1757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184728" y="1427545"/>
            <a:ext cx="1653308" cy="4765964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536575" lvl="2" defTabSz="809625"/>
            <a:r>
              <a:rPr lang="fr-FR" sz="1400" b="1" dirty="0" smtClean="0">
                <a:latin typeface="Century Gothic"/>
                <a:cs typeface="Century Gothic"/>
              </a:rPr>
              <a:t>Prestations sociales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51" name="Pentagon 22"/>
          <p:cNvSpPr/>
          <p:nvPr/>
        </p:nvSpPr>
        <p:spPr>
          <a:xfrm>
            <a:off x="184728" y="1436779"/>
            <a:ext cx="431999" cy="4737600"/>
          </a:xfrm>
          <a:prstGeom prst="homePlate">
            <a:avLst>
              <a:gd name="adj" fmla="val 43134"/>
            </a:avLst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57" name="Oval 29"/>
          <p:cNvSpPr/>
          <p:nvPr/>
        </p:nvSpPr>
        <p:spPr>
          <a:xfrm>
            <a:off x="244273" y="3573782"/>
            <a:ext cx="365760" cy="361950"/>
          </a:xfrm>
          <a:prstGeom prst="ellipse">
            <a:avLst/>
          </a:prstGeom>
          <a:solidFill>
            <a:srgbClr val="FFFFFF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2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84728" y="1001789"/>
            <a:ext cx="5163127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 Objectifs 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69528" y="1001792"/>
            <a:ext cx="3435927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Réformes &amp; Projets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22" name="Isosceles Triangle 65"/>
          <p:cNvSpPr/>
          <p:nvPr/>
        </p:nvSpPr>
        <p:spPr>
          <a:xfrm rot="5400000">
            <a:off x="5101125" y="2462489"/>
            <a:ext cx="720000" cy="144000"/>
          </a:xfrm>
          <a:prstGeom prst="triangle">
            <a:avLst/>
          </a:prstGeom>
          <a:solidFill>
            <a:srgbClr val="E51B2E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51056" y="1418489"/>
            <a:ext cx="3454399" cy="2232000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t"/>
          <a:lstStyle/>
          <a:p>
            <a:pPr marL="223838" indent="-223838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Réformer le régime de compensation dans le sens d’un </a:t>
            </a:r>
            <a:r>
              <a:rPr lang="fr-FR" sz="1400" b="1" dirty="0" smtClean="0">
                <a:latin typeface="Century Gothic"/>
                <a:cs typeface="Century Gothic"/>
              </a:rPr>
              <a:t>meilleur ciblage des bénéficiaires </a:t>
            </a:r>
            <a:r>
              <a:rPr lang="fr-FR" sz="1400" dirty="0" smtClean="0">
                <a:latin typeface="Century Gothic"/>
                <a:cs typeface="Century Gothic"/>
              </a:rPr>
              <a:t>afin d’assurer une plus grande efficacité et éviter une utilisation abusive des produits subventionnés </a:t>
            </a:r>
          </a:p>
          <a:p>
            <a:pPr marL="223838" indent="-223838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Conférer davantage d’efficacité et d’d’efficience à tous les programmes et interventions sociales </a:t>
            </a:r>
            <a:endParaRPr lang="ar-TN" sz="1400" dirty="0" smtClean="0"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25784" y="1418489"/>
            <a:ext cx="3422073" cy="2232000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361950" indent="-223838" algn="ctr">
              <a:spcBef>
                <a:spcPts val="600"/>
              </a:spcBef>
              <a:buClr>
                <a:srgbClr val="FF0000"/>
              </a:buClr>
            </a:pPr>
            <a:r>
              <a:rPr lang="fr-FR" sz="1400" b="1" dirty="0" smtClean="0">
                <a:latin typeface="Century Gothic"/>
                <a:cs typeface="Century Gothic"/>
              </a:rPr>
              <a:t>3. Une redistribution équitable des richesses</a:t>
            </a:r>
          </a:p>
          <a:p>
            <a:pPr marL="361950" indent="-223838">
              <a:spcBef>
                <a:spcPts val="600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Allouer environ </a:t>
            </a:r>
            <a:r>
              <a:rPr lang="fr-FR" sz="1400" b="1" dirty="0" smtClean="0">
                <a:latin typeface="Century Gothic"/>
                <a:cs typeface="Century Gothic"/>
              </a:rPr>
              <a:t>20% du PIB </a:t>
            </a:r>
            <a:r>
              <a:rPr lang="fr-FR" sz="1400" dirty="0" smtClean="0">
                <a:latin typeface="Century Gothic"/>
                <a:cs typeface="Century Gothic"/>
              </a:rPr>
              <a:t>pour les </a:t>
            </a:r>
            <a:r>
              <a:rPr lang="fr-FR" sz="1400" b="1" dirty="0" smtClean="0">
                <a:latin typeface="Century Gothic"/>
                <a:cs typeface="Century Gothic"/>
              </a:rPr>
              <a:t>transferts sociaux </a:t>
            </a:r>
          </a:p>
          <a:p>
            <a:pPr marL="361950" indent="-223838">
              <a:spcBef>
                <a:spcPts val="600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Maitriser la part des </a:t>
            </a:r>
            <a:r>
              <a:rPr lang="fr-FR" sz="1400" b="1" dirty="0" smtClean="0">
                <a:latin typeface="Century Gothic"/>
                <a:cs typeface="Century Gothic"/>
              </a:rPr>
              <a:t>dépenses</a:t>
            </a:r>
            <a:r>
              <a:rPr lang="fr-FR" sz="1400" dirty="0" smtClean="0">
                <a:latin typeface="Century Gothic"/>
                <a:cs typeface="Century Gothic"/>
              </a:rPr>
              <a:t> au titre de la </a:t>
            </a:r>
            <a:r>
              <a:rPr lang="fr-FR" sz="1400" b="1" dirty="0" smtClean="0">
                <a:latin typeface="Century Gothic"/>
                <a:cs typeface="Century Gothic"/>
              </a:rPr>
              <a:t>compensation</a:t>
            </a:r>
            <a:r>
              <a:rPr lang="fr-FR" sz="1400" dirty="0" smtClean="0">
                <a:latin typeface="Century Gothic"/>
                <a:cs typeface="Century Gothic"/>
              </a:rPr>
              <a:t> des produits de base pour la contenir dans la limite de </a:t>
            </a:r>
            <a:r>
              <a:rPr lang="fr-FR" sz="1400" b="1" dirty="0" smtClean="0">
                <a:latin typeface="Century Gothic"/>
                <a:cs typeface="Century Gothic"/>
              </a:rPr>
              <a:t>1% du PIB </a:t>
            </a:r>
            <a:r>
              <a:rPr lang="fr-FR" sz="1400" dirty="0" smtClean="0">
                <a:latin typeface="Century Gothic"/>
                <a:cs typeface="Century Gothic"/>
              </a:rPr>
              <a:t>en 2020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925784" y="3736158"/>
            <a:ext cx="3422073" cy="2448000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176213" lvl="1" indent="-84138" algn="ctr">
              <a:spcAft>
                <a:spcPts val="600"/>
              </a:spcAft>
              <a:buClr>
                <a:srgbClr val="FF0000"/>
              </a:buClr>
            </a:pPr>
            <a:r>
              <a:rPr lang="fr-FR" sz="1400" b="1" dirty="0" smtClean="0">
                <a:latin typeface="Century Gothic"/>
                <a:cs typeface="Century Gothic"/>
              </a:rPr>
              <a:t>4. Une couverture sanitaire globale, équitable et efficace</a:t>
            </a:r>
            <a:endParaRPr lang="fr-FR" sz="1400" dirty="0" smtClean="0">
              <a:latin typeface="Century Gothic"/>
              <a:cs typeface="Century Gothic"/>
            </a:endParaRPr>
          </a:p>
          <a:p>
            <a:pPr marL="176213" lvl="1" indent="-84138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Augmenter </a:t>
            </a:r>
            <a:r>
              <a:rPr lang="fr-FR" sz="1400" b="1" dirty="0" smtClean="0">
                <a:latin typeface="Century Gothic"/>
                <a:cs typeface="Century Gothic"/>
              </a:rPr>
              <a:t>l’espérance de vie </a:t>
            </a:r>
            <a:r>
              <a:rPr lang="fr-FR" sz="1400" dirty="0" smtClean="0">
                <a:latin typeface="Century Gothic"/>
                <a:cs typeface="Century Gothic"/>
              </a:rPr>
              <a:t>à la naissance pour atteindre </a:t>
            </a:r>
            <a:r>
              <a:rPr lang="fr-FR" sz="1400" b="1" dirty="0" smtClean="0">
                <a:latin typeface="Century Gothic"/>
                <a:cs typeface="Century Gothic"/>
              </a:rPr>
              <a:t>76 ans </a:t>
            </a:r>
            <a:r>
              <a:rPr lang="fr-FR" sz="1400" dirty="0" smtClean="0">
                <a:latin typeface="Century Gothic"/>
                <a:cs typeface="Century Gothic"/>
              </a:rPr>
              <a:t>en 2020</a:t>
            </a:r>
          </a:p>
          <a:p>
            <a:pPr marL="176213" lvl="1" indent="-84138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Limiter les taux de mortalité au minimum</a:t>
            </a:r>
          </a:p>
          <a:p>
            <a:pPr marL="176213" lvl="1" indent="-84138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b="1" dirty="0" smtClean="0">
                <a:latin typeface="Century Gothic"/>
                <a:cs typeface="Century Gothic"/>
              </a:rPr>
              <a:t>Réduire la contribution </a:t>
            </a:r>
            <a:r>
              <a:rPr lang="fr-FR" sz="1400" dirty="0" smtClean="0">
                <a:latin typeface="Century Gothic"/>
                <a:cs typeface="Century Gothic"/>
              </a:rPr>
              <a:t>des ménages au financement des services de </a:t>
            </a:r>
            <a:r>
              <a:rPr lang="fr-FR" sz="1400" b="1" dirty="0" smtClean="0">
                <a:latin typeface="Century Gothic"/>
                <a:cs typeface="Century Gothic"/>
              </a:rPr>
              <a:t>santé</a:t>
            </a:r>
            <a:r>
              <a:rPr lang="fr-FR" sz="1400" dirty="0" smtClean="0">
                <a:latin typeface="Century Gothic"/>
                <a:cs typeface="Century Gothic"/>
              </a:rPr>
              <a:t> à </a:t>
            </a:r>
            <a:r>
              <a:rPr lang="fr-FR" sz="1400" b="1" dirty="0" smtClean="0">
                <a:latin typeface="Century Gothic"/>
                <a:cs typeface="Century Gothic"/>
              </a:rPr>
              <a:t>30%</a:t>
            </a:r>
            <a:r>
              <a:rPr lang="fr-FR" sz="1400" dirty="0" smtClean="0">
                <a:latin typeface="Century Gothic"/>
                <a:cs typeface="Century Gothic"/>
              </a:rPr>
              <a:t> en 2020 contre 38% actuellement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571881" y="3736158"/>
            <a:ext cx="3433574" cy="2448000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223838" indent="-223838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Viser une </a:t>
            </a:r>
            <a:r>
              <a:rPr lang="fr-FR" sz="1400" b="1" dirty="0" smtClean="0">
                <a:latin typeface="Century Gothic"/>
                <a:cs typeface="Century Gothic"/>
              </a:rPr>
              <a:t>couverture sanitaire globale</a:t>
            </a:r>
            <a:r>
              <a:rPr lang="fr-FR" sz="1400" dirty="0" smtClean="0">
                <a:latin typeface="Century Gothic"/>
                <a:cs typeface="Century Gothic"/>
              </a:rPr>
              <a:t> et améliorer les prestations sanitaires et les rapprocher du citoyen</a:t>
            </a:r>
            <a:endParaRPr lang="ar-TN" sz="1400" dirty="0" smtClean="0">
              <a:latin typeface="Century Gothic"/>
              <a:cs typeface="Century Gothic"/>
            </a:endParaRPr>
          </a:p>
        </p:txBody>
      </p:sp>
      <p:sp>
        <p:nvSpPr>
          <p:cNvPr id="16" name="Isosceles Triangle 65"/>
          <p:cNvSpPr/>
          <p:nvPr/>
        </p:nvSpPr>
        <p:spPr>
          <a:xfrm rot="5400000">
            <a:off x="5101125" y="4888158"/>
            <a:ext cx="720000" cy="144000"/>
          </a:xfrm>
          <a:prstGeom prst="triangle">
            <a:avLst/>
          </a:prstGeom>
          <a:solidFill>
            <a:srgbClr val="E51B2E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 </a:t>
            </a:r>
          </a:p>
          <a:p>
            <a:pPr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°3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: Développement humain et inclusion sociale </a:t>
            </a: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57369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Espace réservé du contenu 2"/>
          <p:cNvSpPr txBox="1">
            <a:spLocks/>
          </p:cNvSpPr>
          <p:nvPr/>
        </p:nvSpPr>
        <p:spPr>
          <a:xfrm>
            <a:off x="533400" y="1219200"/>
            <a:ext cx="7981950" cy="447135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b="1" dirty="0" smtClean="0">
                <a:latin typeface="Century Gothic"/>
                <a:cs typeface="Century Gothic"/>
              </a:rPr>
              <a:t>Processus d’élaboration du Plan</a:t>
            </a:r>
          </a:p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Cadre général d’élaboration du Plan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Diagnostic du développement avant Plan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Les défis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Vers un nouveau modèle de développement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Objectifs, Réformes et Projets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Avancement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des réformes structurelles 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Investissements 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Conditions de réussite 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39467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0733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157018" y="1373131"/>
            <a:ext cx="1512632" cy="4896122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536575" lvl="2" defTabSz="809625"/>
            <a:r>
              <a:rPr lang="fr-FR" sz="1400" b="1" dirty="0" smtClean="0">
                <a:latin typeface="Century Gothic"/>
                <a:cs typeface="Century Gothic"/>
              </a:rPr>
              <a:t>Prestations sociales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51" name="Pentagon 22"/>
          <p:cNvSpPr/>
          <p:nvPr/>
        </p:nvSpPr>
        <p:spPr>
          <a:xfrm>
            <a:off x="157018" y="1373131"/>
            <a:ext cx="431999" cy="4928926"/>
          </a:xfrm>
          <a:prstGeom prst="homePlate">
            <a:avLst>
              <a:gd name="adj" fmla="val 43134"/>
            </a:avLst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57" name="Oval 29"/>
          <p:cNvSpPr/>
          <p:nvPr/>
        </p:nvSpPr>
        <p:spPr>
          <a:xfrm>
            <a:off x="179965" y="3640436"/>
            <a:ext cx="365760" cy="361950"/>
          </a:xfrm>
          <a:prstGeom prst="ellipse">
            <a:avLst/>
          </a:prstGeom>
          <a:solidFill>
            <a:srgbClr val="FFFFFF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2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7018" y="946726"/>
            <a:ext cx="457401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 Objectifs 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933840" y="946728"/>
            <a:ext cx="4067999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Réformes &amp; Projets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22" name="Isosceles Triangle 65"/>
          <p:cNvSpPr/>
          <p:nvPr/>
        </p:nvSpPr>
        <p:spPr>
          <a:xfrm rot="5400000">
            <a:off x="4457667" y="2957131"/>
            <a:ext cx="720000" cy="144000"/>
          </a:xfrm>
          <a:prstGeom prst="triangle">
            <a:avLst/>
          </a:prstGeom>
          <a:solidFill>
            <a:srgbClr val="E51B2E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762481" y="4817886"/>
            <a:ext cx="2929243" cy="1485931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90488" lvl="3" algn="ctr">
              <a:spcAft>
                <a:spcPts val="300"/>
              </a:spcAft>
            </a:pPr>
            <a:r>
              <a:rPr lang="fr-FR" sz="1400" b="1" dirty="0" smtClean="0">
                <a:latin typeface="Century Gothic"/>
                <a:cs typeface="Century Gothic"/>
              </a:rPr>
              <a:t>6. Consolidation des relations avec les tunisiens résidents à l’étranger </a:t>
            </a:r>
          </a:p>
          <a:p>
            <a:pPr marL="85725" lvl="2" indent="-85725">
              <a:buClr>
                <a:srgbClr val="FF0000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Augmenter d’au moins 30% les </a:t>
            </a:r>
            <a:r>
              <a:rPr lang="fr-FR" sz="1400" b="1" dirty="0" smtClean="0">
                <a:latin typeface="Century Gothic"/>
                <a:cs typeface="Century Gothic"/>
              </a:rPr>
              <a:t>versements</a:t>
            </a:r>
            <a:r>
              <a:rPr lang="fr-FR" sz="1400" dirty="0" smtClean="0">
                <a:latin typeface="Century Gothic"/>
                <a:cs typeface="Century Gothic"/>
              </a:rPr>
              <a:t> et les </a:t>
            </a:r>
            <a:r>
              <a:rPr lang="fr-FR" sz="1400" b="1" dirty="0" smtClean="0">
                <a:latin typeface="Century Gothic"/>
                <a:cs typeface="Century Gothic"/>
              </a:rPr>
              <a:t>investissements</a:t>
            </a:r>
            <a:r>
              <a:rPr lang="fr-FR" sz="1400" dirty="0" smtClean="0">
                <a:latin typeface="Century Gothic"/>
                <a:cs typeface="Century Gothic"/>
              </a:rPr>
              <a:t> des </a:t>
            </a:r>
            <a:r>
              <a:rPr lang="fr-FR" sz="1400" b="1" dirty="0" smtClean="0">
                <a:latin typeface="Century Gothic"/>
                <a:cs typeface="Century Gothic"/>
              </a:rPr>
              <a:t>tunisiens à l’étranger </a:t>
            </a:r>
            <a:r>
              <a:rPr lang="fr-FR" sz="1400" dirty="0" smtClean="0">
                <a:latin typeface="Century Gothic"/>
                <a:cs typeface="Century Gothic"/>
              </a:rPr>
              <a:t>entre 2015 et 2020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29" name="Isosceles Triangle 65"/>
          <p:cNvSpPr/>
          <p:nvPr/>
        </p:nvSpPr>
        <p:spPr>
          <a:xfrm rot="5400000">
            <a:off x="4457667" y="5488851"/>
            <a:ext cx="720000" cy="144000"/>
          </a:xfrm>
          <a:prstGeom prst="triangle">
            <a:avLst/>
          </a:prstGeom>
          <a:solidFill>
            <a:srgbClr val="E51B2E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33840" y="1373131"/>
            <a:ext cx="4067571" cy="3385071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t"/>
          <a:lstStyle/>
          <a:p>
            <a:pPr marL="96838" indent="-96838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Intégrer l’</a:t>
            </a:r>
            <a:r>
              <a:rPr lang="fr-FR" sz="1400" b="1" dirty="0" smtClean="0">
                <a:latin typeface="Century Gothic"/>
                <a:cs typeface="Century Gothic"/>
              </a:rPr>
              <a:t>approche genre </a:t>
            </a:r>
            <a:r>
              <a:rPr lang="fr-FR" sz="1400" dirty="0" smtClean="0">
                <a:latin typeface="Century Gothic"/>
                <a:cs typeface="Century Gothic"/>
              </a:rPr>
              <a:t>dans les politiques et stratégies de développement  </a:t>
            </a:r>
          </a:p>
          <a:p>
            <a:pPr marL="96838" indent="-96838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Mettre en place une stratégie nationale </a:t>
            </a:r>
            <a:r>
              <a:rPr lang="fr-FR" sz="1400" b="1" dirty="0" smtClean="0">
                <a:latin typeface="Century Gothic"/>
                <a:cs typeface="Century Gothic"/>
              </a:rPr>
              <a:t>d’autonomisation économique des femmes</a:t>
            </a:r>
          </a:p>
          <a:p>
            <a:pPr marL="96838" indent="-96838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Réviser les </a:t>
            </a:r>
            <a:r>
              <a:rPr lang="fr-FR" sz="1400" b="1" dirty="0" smtClean="0">
                <a:latin typeface="Century Gothic"/>
                <a:cs typeface="Century Gothic"/>
              </a:rPr>
              <a:t>textes législatifs discriminatoires </a:t>
            </a:r>
            <a:r>
              <a:rPr lang="fr-FR" sz="1400" dirty="0" smtClean="0">
                <a:latin typeface="Century Gothic"/>
                <a:cs typeface="Century Gothic"/>
              </a:rPr>
              <a:t>vis-à-vis de la femme</a:t>
            </a:r>
          </a:p>
          <a:p>
            <a:pPr marL="96838" indent="-96838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Renforcer les </a:t>
            </a:r>
            <a:r>
              <a:rPr lang="fr-FR" sz="1400" b="1" dirty="0" smtClean="0">
                <a:latin typeface="Century Gothic"/>
                <a:cs typeface="Century Gothic"/>
              </a:rPr>
              <a:t>capacités d’ordre social et économique</a:t>
            </a:r>
            <a:r>
              <a:rPr lang="fr-FR" sz="1400" dirty="0" smtClean="0">
                <a:latin typeface="Century Gothic"/>
                <a:cs typeface="Century Gothic"/>
              </a:rPr>
              <a:t> des femmes à besoins spécifiques  </a:t>
            </a:r>
          </a:p>
          <a:p>
            <a:pPr marL="96838" indent="-96838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Poursuivre l’exécution du </a:t>
            </a:r>
            <a:r>
              <a:rPr lang="fr-FR" sz="1400" b="1" dirty="0" smtClean="0">
                <a:latin typeface="Century Gothic"/>
                <a:cs typeface="Century Gothic"/>
              </a:rPr>
              <a:t>programme d’appui économique et social </a:t>
            </a:r>
            <a:r>
              <a:rPr lang="fr-FR" sz="1400" dirty="0" smtClean="0">
                <a:latin typeface="Century Gothic"/>
                <a:cs typeface="Century Gothic"/>
              </a:rPr>
              <a:t>aux </a:t>
            </a:r>
            <a:r>
              <a:rPr lang="fr-FR" sz="1400" b="1" dirty="0" smtClean="0">
                <a:latin typeface="Century Gothic"/>
                <a:cs typeface="Century Gothic"/>
              </a:rPr>
              <a:t>familles nécessiteuses</a:t>
            </a:r>
            <a:r>
              <a:rPr lang="fr-FR" sz="1400" dirty="0" smtClean="0">
                <a:latin typeface="Century Gothic"/>
                <a:cs typeface="Century Gothic"/>
              </a:rPr>
              <a:t> dirigées par une femme </a:t>
            </a:r>
          </a:p>
          <a:p>
            <a:pPr marL="96838" indent="-96838"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Mettre en place un programme global pour la </a:t>
            </a:r>
            <a:r>
              <a:rPr lang="fr-FR" sz="1400" b="1" dirty="0" smtClean="0">
                <a:latin typeface="Century Gothic"/>
                <a:cs typeface="Century Gothic"/>
              </a:rPr>
              <a:t>protection de la famille </a:t>
            </a:r>
            <a:r>
              <a:rPr lang="fr-FR" sz="1400" dirty="0" smtClean="0">
                <a:latin typeface="Century Gothic"/>
                <a:cs typeface="Century Gothic"/>
              </a:rPr>
              <a:t>contre tous les dangers</a:t>
            </a:r>
            <a:endParaRPr lang="ar-TN" sz="1400" dirty="0" smtClean="0"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62481" y="1380902"/>
            <a:ext cx="2948186" cy="3384000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85725" lvl="2" indent="-85725" algn="ctr" defTabSz="1028700">
              <a:lnSpc>
                <a:spcPts val="1100"/>
              </a:lnSpc>
              <a:buClr>
                <a:srgbClr val="FF0000"/>
              </a:buClr>
              <a:buSzPts val="1400"/>
            </a:pPr>
            <a:r>
              <a:rPr lang="fr-FR" sz="1400" b="1" dirty="0" smtClean="0">
                <a:latin typeface="Century Gothic"/>
                <a:cs typeface="Century Gothic"/>
              </a:rPr>
              <a:t>5. Promotion du rôle de la femme et de la famille </a:t>
            </a:r>
          </a:p>
          <a:p>
            <a:pPr marL="85725" lvl="2" indent="-85725" defTabSz="1028700">
              <a:buClr>
                <a:srgbClr val="FF0000"/>
              </a:buClr>
              <a:buSzPts val="1400"/>
            </a:pPr>
            <a:endParaRPr lang="fr-FR" sz="1400" dirty="0" smtClean="0">
              <a:latin typeface="Century Gothic"/>
              <a:cs typeface="Century Gothic"/>
            </a:endParaRPr>
          </a:p>
          <a:p>
            <a:pPr marL="268288" lvl="2" indent="-176213" defTabSz="1028700">
              <a:spcAft>
                <a:spcPts val="600"/>
              </a:spcAft>
              <a:buClr>
                <a:srgbClr val="FF0000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Vers la </a:t>
            </a:r>
            <a:r>
              <a:rPr lang="fr-FR" sz="1400" b="1" dirty="0" smtClean="0">
                <a:latin typeface="Century Gothic"/>
                <a:cs typeface="Century Gothic"/>
              </a:rPr>
              <a:t>parité</a:t>
            </a:r>
            <a:r>
              <a:rPr lang="fr-FR" sz="1400" dirty="0" smtClean="0">
                <a:latin typeface="Century Gothic"/>
                <a:cs typeface="Century Gothic"/>
              </a:rPr>
              <a:t> dans les conseils élus</a:t>
            </a:r>
          </a:p>
          <a:p>
            <a:pPr marL="268288" lvl="2" indent="-176213" defTabSz="1028700">
              <a:spcAft>
                <a:spcPts val="600"/>
              </a:spcAft>
              <a:buClr>
                <a:srgbClr val="FF0000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400" b="1" dirty="0" smtClean="0">
                <a:latin typeface="Century Gothic"/>
                <a:cs typeface="Century Gothic"/>
              </a:rPr>
              <a:t>Recul de la violence </a:t>
            </a:r>
            <a:r>
              <a:rPr lang="fr-FR" sz="1400" dirty="0" smtClean="0">
                <a:latin typeface="Century Gothic"/>
                <a:cs typeface="Century Gothic"/>
              </a:rPr>
              <a:t>à l’égard des femmes</a:t>
            </a:r>
          </a:p>
          <a:p>
            <a:pPr marL="268288" lvl="2" indent="-176213" defTabSz="1028700">
              <a:spcAft>
                <a:spcPts val="600"/>
              </a:spcAft>
              <a:buClr>
                <a:srgbClr val="FF0000"/>
              </a:buClr>
              <a:buSzPts val="1400"/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Une </a:t>
            </a:r>
            <a:r>
              <a:rPr lang="fr-FR" sz="1400" b="1" dirty="0" smtClean="0">
                <a:latin typeface="Century Gothic"/>
                <a:cs typeface="Century Gothic"/>
              </a:rPr>
              <a:t>participation</a:t>
            </a:r>
            <a:r>
              <a:rPr lang="fr-FR" sz="1400" dirty="0" smtClean="0">
                <a:latin typeface="Century Gothic"/>
                <a:cs typeface="Century Gothic"/>
              </a:rPr>
              <a:t> de la femme au </a:t>
            </a:r>
            <a:r>
              <a:rPr lang="fr-FR" sz="1400" b="1" dirty="0" smtClean="0">
                <a:latin typeface="Century Gothic"/>
                <a:cs typeface="Century Gothic"/>
              </a:rPr>
              <a:t>marché de l’emploi </a:t>
            </a:r>
            <a:r>
              <a:rPr lang="fr-FR" sz="1400" dirty="0" smtClean="0">
                <a:latin typeface="Century Gothic"/>
                <a:cs typeface="Century Gothic"/>
              </a:rPr>
              <a:t>portée à </a:t>
            </a:r>
            <a:r>
              <a:rPr lang="fr-FR" sz="1400" b="1" dirty="0" smtClean="0">
                <a:latin typeface="Century Gothic"/>
                <a:cs typeface="Century Gothic"/>
              </a:rPr>
              <a:t>35%</a:t>
            </a:r>
            <a:r>
              <a:rPr lang="fr-FR" sz="1400" dirty="0" smtClean="0">
                <a:latin typeface="Century Gothic"/>
                <a:cs typeface="Century Gothic"/>
              </a:rPr>
              <a:t> en 2020  contre 28,5% en 2014</a:t>
            </a:r>
            <a:endParaRPr lang="en-US" sz="1400" dirty="0" smtClean="0">
              <a:latin typeface="Century Gothic"/>
              <a:cs typeface="Century Gothic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33840" y="4817886"/>
            <a:ext cx="4067998" cy="1485931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 anchorCtr="0"/>
          <a:lstStyle/>
          <a:p>
            <a:pPr marL="223838" indent="-223838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Mettre en place un </a:t>
            </a:r>
            <a:r>
              <a:rPr lang="fr-FR" sz="1400" b="1" dirty="0" smtClean="0">
                <a:latin typeface="Century Gothic"/>
                <a:cs typeface="Century Gothic"/>
              </a:rPr>
              <a:t>observatoire national de l’émigration</a:t>
            </a:r>
            <a:r>
              <a:rPr lang="fr-FR" sz="1400" dirty="0" smtClean="0">
                <a:latin typeface="Century Gothic"/>
                <a:cs typeface="Century Gothic"/>
              </a:rPr>
              <a:t> et le </a:t>
            </a:r>
            <a:r>
              <a:rPr lang="fr-FR" sz="1400" b="1" dirty="0" smtClean="0">
                <a:latin typeface="Century Gothic"/>
                <a:cs typeface="Century Gothic"/>
              </a:rPr>
              <a:t>Conseil National des tunisiens résidents à l’étranger </a:t>
            </a: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 </a:t>
            </a:r>
          </a:p>
          <a:p>
            <a:pPr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°3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: Développement humain et inclusion sociale </a:t>
            </a: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57369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845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175491" y="1954957"/>
            <a:ext cx="1579418" cy="3410009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536575" lvl="2" defTabSz="809625"/>
            <a:r>
              <a:rPr lang="fr-FR" sz="1400" b="1" dirty="0" smtClean="0">
                <a:latin typeface="Century Gothic"/>
                <a:cs typeface="Century Gothic"/>
              </a:rPr>
              <a:t>Prestations sociales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51" name="Pentagon 22"/>
          <p:cNvSpPr/>
          <p:nvPr/>
        </p:nvSpPr>
        <p:spPr>
          <a:xfrm>
            <a:off x="175491" y="1954957"/>
            <a:ext cx="431999" cy="3419998"/>
          </a:xfrm>
          <a:prstGeom prst="homePlate">
            <a:avLst>
              <a:gd name="adj" fmla="val 43134"/>
            </a:avLst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57" name="Oval 29"/>
          <p:cNvSpPr/>
          <p:nvPr/>
        </p:nvSpPr>
        <p:spPr>
          <a:xfrm>
            <a:off x="196042" y="3478986"/>
            <a:ext cx="365760" cy="361950"/>
          </a:xfrm>
          <a:prstGeom prst="ellipse">
            <a:avLst/>
          </a:prstGeom>
          <a:solidFill>
            <a:srgbClr val="FFFFFF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2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7019" y="1493277"/>
            <a:ext cx="4941454" cy="35999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 Objectifs 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88553" y="1493277"/>
            <a:ext cx="3648364" cy="35999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Réformes &amp; Projets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22" name="Isosceles Triangle 65"/>
          <p:cNvSpPr/>
          <p:nvPr/>
        </p:nvSpPr>
        <p:spPr>
          <a:xfrm rot="5400000">
            <a:off x="4769658" y="3587961"/>
            <a:ext cx="1007995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17308" y="1949962"/>
            <a:ext cx="3647315" cy="3419999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 anchorCtr="0"/>
          <a:lstStyle/>
          <a:p>
            <a:pPr marL="223838" indent="-223838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Veiller à </a:t>
            </a:r>
            <a:r>
              <a:rPr lang="fr-FR" sz="1400" b="1" dirty="0" smtClean="0">
                <a:latin typeface="Century Gothic"/>
                <a:cs typeface="Century Gothic"/>
              </a:rPr>
              <a:t>l’intégration</a:t>
            </a:r>
            <a:r>
              <a:rPr lang="fr-FR" sz="1400" dirty="0" smtClean="0">
                <a:latin typeface="Century Gothic"/>
                <a:cs typeface="Century Gothic"/>
              </a:rPr>
              <a:t> effective des personnes porteuses d’un </a:t>
            </a:r>
            <a:r>
              <a:rPr lang="fr-FR" sz="1400" b="1" dirty="0" smtClean="0">
                <a:latin typeface="Century Gothic"/>
                <a:cs typeface="Century Gothic"/>
              </a:rPr>
              <a:t>handicap</a:t>
            </a:r>
          </a:p>
          <a:p>
            <a:pPr marL="223838" indent="-223838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</a:pPr>
            <a:endParaRPr lang="fr-FR" sz="1400" dirty="0" smtClean="0">
              <a:latin typeface="Century Gothic"/>
              <a:cs typeface="Century Gothic"/>
            </a:endParaRPr>
          </a:p>
          <a:p>
            <a:pPr marL="223838" indent="-223838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Reconsidérer le </a:t>
            </a:r>
            <a:r>
              <a:rPr lang="fr-FR" sz="1400" b="1" dirty="0" smtClean="0">
                <a:latin typeface="Century Gothic"/>
                <a:cs typeface="Century Gothic"/>
              </a:rPr>
              <a:t>système de protection et d’intégration sociales </a:t>
            </a:r>
            <a:r>
              <a:rPr lang="fr-FR" sz="1400" dirty="0" smtClean="0">
                <a:latin typeface="Century Gothic"/>
                <a:cs typeface="Century Gothic"/>
              </a:rPr>
              <a:t>pour répondre à l’émergence des nouveaux phénomènes sociaux </a:t>
            </a:r>
          </a:p>
          <a:p>
            <a:pPr marL="223838" indent="-223838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</a:pPr>
            <a:endParaRPr lang="fr-FR" sz="1400" dirty="0" smtClean="0">
              <a:latin typeface="Century Gothic"/>
              <a:cs typeface="Century Gothic"/>
            </a:endParaRPr>
          </a:p>
          <a:p>
            <a:pPr marL="223838" indent="-223838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Activer la </a:t>
            </a:r>
            <a:r>
              <a:rPr lang="fr-FR" sz="1400" b="1" dirty="0" smtClean="0">
                <a:latin typeface="Century Gothic"/>
                <a:cs typeface="Century Gothic"/>
              </a:rPr>
              <a:t>stratégie nationale </a:t>
            </a:r>
            <a:r>
              <a:rPr lang="fr-FR" sz="1400" dirty="0" smtClean="0">
                <a:latin typeface="Century Gothic"/>
                <a:cs typeface="Century Gothic"/>
              </a:rPr>
              <a:t>de </a:t>
            </a:r>
            <a:r>
              <a:rPr lang="fr-FR" sz="1400" b="1" dirty="0" smtClean="0">
                <a:latin typeface="Century Gothic"/>
                <a:cs typeface="Century Gothic"/>
              </a:rPr>
              <a:t>réduction de l’analphabétisme</a:t>
            </a:r>
          </a:p>
          <a:p>
            <a:pPr marL="223838" indent="-223838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</a:pPr>
            <a:endParaRPr lang="fr-FR" sz="1400" dirty="0" smtClean="0">
              <a:latin typeface="Century Gothic"/>
              <a:cs typeface="Century Gothic"/>
            </a:endParaRPr>
          </a:p>
          <a:p>
            <a:pPr marL="223838" indent="-223838">
              <a:spcAft>
                <a:spcPts val="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Renforcer les </a:t>
            </a:r>
            <a:r>
              <a:rPr lang="fr-FR" sz="1400" b="1" dirty="0" smtClean="0">
                <a:latin typeface="Century Gothic"/>
                <a:cs typeface="Century Gothic"/>
              </a:rPr>
              <a:t>interventions</a:t>
            </a:r>
            <a:r>
              <a:rPr lang="fr-FR" sz="1400" dirty="0" smtClean="0">
                <a:latin typeface="Century Gothic"/>
                <a:cs typeface="Century Gothic"/>
              </a:rPr>
              <a:t> d’ordre social menées en </a:t>
            </a:r>
            <a:r>
              <a:rPr lang="fr-FR" sz="1400" b="1" dirty="0" smtClean="0">
                <a:latin typeface="Century Gothic"/>
                <a:cs typeface="Century Gothic"/>
              </a:rPr>
              <a:t>réseautage</a:t>
            </a:r>
            <a:r>
              <a:rPr lang="fr-FR" sz="1400" dirty="0" smtClean="0">
                <a:latin typeface="Century Gothic"/>
                <a:cs typeface="Century Gothic"/>
              </a:rPr>
              <a:t> au profit des </a:t>
            </a:r>
            <a:r>
              <a:rPr lang="fr-FR" sz="1400" b="1" dirty="0" smtClean="0">
                <a:latin typeface="Century Gothic"/>
                <a:cs typeface="Century Gothic"/>
              </a:rPr>
              <a:t>personnes âgées  </a:t>
            </a:r>
            <a:endParaRPr lang="ar-TN" sz="1400" b="1" dirty="0" smtClean="0"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02691" y="1949962"/>
            <a:ext cx="3214253" cy="3419998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85725" lvl="2" indent="-85725" algn="ctr" defTabSz="1028700">
              <a:buClr>
                <a:srgbClr val="FF0000"/>
              </a:buClr>
              <a:buSzPts val="1400"/>
            </a:pPr>
            <a:r>
              <a:rPr lang="fr-FR" sz="1400" b="1" dirty="0" smtClean="0">
                <a:latin typeface="Century Gothic"/>
                <a:cs typeface="Century Gothic"/>
              </a:rPr>
              <a:t>7. Soutien aux personnes à besoins spécifiques </a:t>
            </a:r>
          </a:p>
          <a:p>
            <a:pPr marL="85725" lvl="2" indent="-85725" defTabSz="1028700">
              <a:lnSpc>
                <a:spcPts val="1100"/>
              </a:lnSpc>
              <a:buClr>
                <a:srgbClr val="FF0000"/>
              </a:buClr>
              <a:buSzPts val="1400"/>
            </a:pPr>
            <a:endParaRPr lang="fr-FR" sz="1400" b="1" dirty="0" smtClean="0">
              <a:latin typeface="Century Gothic"/>
              <a:cs typeface="Century Gothic"/>
            </a:endParaRPr>
          </a:p>
          <a:p>
            <a:pPr marL="271463" lvl="2" indent="-95250" defTabSz="1028700">
              <a:buClr>
                <a:srgbClr val="FF0000"/>
              </a:buClr>
              <a:buSzPts val="1400"/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Augmenter le taux de couverture des </a:t>
            </a:r>
            <a:r>
              <a:rPr lang="fr-FR" sz="1400" b="1" dirty="0" smtClean="0">
                <a:latin typeface="Century Gothic"/>
                <a:cs typeface="Century Gothic"/>
              </a:rPr>
              <a:t>centres d’éducation spécialisés pour les enfants </a:t>
            </a:r>
            <a:r>
              <a:rPr lang="fr-FR" sz="1400" dirty="0" smtClean="0">
                <a:latin typeface="Century Gothic"/>
                <a:cs typeface="Century Gothic"/>
              </a:rPr>
              <a:t>porteurs d’handicap de 95% à 100% en 2020</a:t>
            </a:r>
          </a:p>
          <a:p>
            <a:pPr marL="271463" lvl="2" indent="-95250" defTabSz="1028700">
              <a:buClr>
                <a:srgbClr val="FF0000"/>
              </a:buClr>
              <a:buSzPts val="1400"/>
              <a:buFont typeface="Arial" pitchFamily="34" charset="0"/>
              <a:buChar char="•"/>
            </a:pPr>
            <a:endParaRPr lang="fr-FR" sz="1400" dirty="0" smtClean="0">
              <a:latin typeface="Century Gothic"/>
              <a:cs typeface="Century Gothic"/>
            </a:endParaRPr>
          </a:p>
          <a:p>
            <a:pPr marL="271463" lvl="2" indent="-95250" defTabSz="1028700">
              <a:buClr>
                <a:srgbClr val="FF0000"/>
              </a:buClr>
              <a:buSzPts val="1400"/>
              <a:buFont typeface="Arial" pitchFamily="34" charset="0"/>
              <a:buChar char="•"/>
            </a:pPr>
            <a:r>
              <a:rPr lang="fr-FR" sz="1400" b="1" dirty="0" smtClean="0">
                <a:latin typeface="Century Gothic"/>
                <a:cs typeface="Century Gothic"/>
              </a:rPr>
              <a:t>Réduire le taux d’analphabétisme </a:t>
            </a:r>
            <a:r>
              <a:rPr lang="fr-FR" sz="1400" dirty="0" smtClean="0">
                <a:latin typeface="Century Gothic"/>
                <a:cs typeface="Century Gothic"/>
              </a:rPr>
              <a:t>de la tranche d’âge 10-59 ans de 18% à 16</a:t>
            </a:r>
            <a:r>
              <a:rPr lang="fr-FR" sz="1400" b="1" dirty="0" smtClean="0">
                <a:latin typeface="Century Gothic"/>
                <a:cs typeface="Century Gothic"/>
              </a:rPr>
              <a:t>%</a:t>
            </a:r>
            <a:r>
              <a:rPr lang="fr-FR" sz="1400" dirty="0" smtClean="0">
                <a:latin typeface="Century Gothic"/>
                <a:cs typeface="Century Gothic"/>
              </a:rPr>
              <a:t> en 2020</a:t>
            </a:r>
            <a:endParaRPr lang="en-US" sz="1400" dirty="0" smtClean="0">
              <a:latin typeface="Century Gothic"/>
              <a:cs typeface="Century Gothic"/>
            </a:endParaRP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 </a:t>
            </a:r>
          </a:p>
          <a:p>
            <a:pPr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°3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: Développement humain et inclusion sociale </a:t>
            </a: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57369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868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800">
              <a:solidFill>
                <a:prstClr val="white"/>
              </a:solidFill>
              <a:sym typeface="Simplified Arabic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386601"/>
              </p:ext>
            </p:extLst>
          </p:nvPr>
        </p:nvGraphicFramePr>
        <p:xfrm>
          <a:off x="308176" y="1334383"/>
          <a:ext cx="8529051" cy="4386824"/>
        </p:xfrm>
        <a:graphic>
          <a:graphicData uri="http://schemas.openxmlformats.org/drawingml/2006/table">
            <a:tbl>
              <a:tblPr firstRow="1" lastRow="1" bandRow="1"/>
              <a:tblGrid>
                <a:gridCol w="449206"/>
                <a:gridCol w="7071732"/>
                <a:gridCol w="1008113"/>
              </a:tblGrid>
              <a:tr h="26843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spc="10" noProof="0" dirty="0" smtClean="0">
                          <a:latin typeface="Century Gothic" pitchFamily="34" charset="0"/>
                        </a:rPr>
                        <a:t>#</a:t>
                      </a:r>
                      <a:endParaRPr lang="fr-FR" sz="1400" noProof="0" dirty="0">
                        <a:solidFill>
                          <a:srgbClr val="000000"/>
                        </a:solidFill>
                        <a:latin typeface="Century Gothic" pitchFamily="34" charset="0"/>
                        <a:ea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C0504D"/>
                      </a:solidFill>
                    </a:lnT>
                    <a:lnB w="12700" cmpd="sng">
                      <a:solidFill>
                        <a:srgbClr val="C0504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spc="10" noProof="0" smtClean="0">
                          <a:latin typeface="Century Gothic" pitchFamily="34" charset="0"/>
                        </a:rPr>
                        <a:t>Projet</a:t>
                      </a:r>
                      <a:endParaRPr lang="fr-FR" sz="1400" noProof="0">
                        <a:solidFill>
                          <a:srgbClr val="000000"/>
                        </a:solidFill>
                        <a:latin typeface="Century Gothic" pitchFamily="34" charset="0"/>
                        <a:ea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C0504D"/>
                      </a:solidFill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spc="10" noProof="0" dirty="0" smtClean="0">
                          <a:latin typeface="Century Gothic" pitchFamily="34" charset="0"/>
                        </a:rPr>
                        <a:t>Coût </a:t>
                      </a:r>
                      <a:r>
                        <a:rPr lang="fr-FR" sz="1400" spc="5" noProof="0" dirty="0" smtClean="0">
                          <a:latin typeface="Century Gothic" pitchFamily="34" charset="0"/>
                        </a:rPr>
                        <a:t>(</a:t>
                      </a:r>
                      <a:r>
                        <a:rPr lang="fr-FR" sz="1400" spc="10" noProof="0" dirty="0" smtClean="0">
                          <a:latin typeface="Century Gothic" pitchFamily="34" charset="0"/>
                        </a:rPr>
                        <a:t>MD</a:t>
                      </a:r>
                      <a:r>
                        <a:rPr lang="fr-FR" sz="1400" noProof="0" dirty="0" smtClean="0">
                          <a:latin typeface="Century Gothic" pitchFamily="34" charset="0"/>
                        </a:rPr>
                        <a:t>)</a:t>
                      </a:r>
                      <a:endParaRPr lang="fr-FR" sz="1400" noProof="0" dirty="0">
                        <a:solidFill>
                          <a:srgbClr val="000000"/>
                        </a:solidFill>
                        <a:latin typeface="Century Gothic" pitchFamily="34" charset="0"/>
                        <a:ea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C0504D"/>
                      </a:solidFill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1858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C0504D"/>
                      </a:solidFill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2</a:t>
                      </a:r>
                      <a:r>
                        <a:rPr lang="fr-FR" sz="1400" b="0" kern="1200" baseline="300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ème</a:t>
                      </a: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 Génération du PRIQH (Programme de Réhabilitation et d’Intégration des Quartiers d’Habitation)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C0504D"/>
                      </a:solidFill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450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C0504D"/>
                      </a:solidFill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281858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noProof="0" dirty="0" smtClean="0">
                          <a:latin typeface="Century Gothic" pitchFamily="34" charset="0"/>
                          <a:ea typeface="Calibri"/>
                          <a:cs typeface="Arial"/>
                        </a:rPr>
                        <a:t>2</a:t>
                      </a:r>
                      <a:r>
                        <a:rPr lang="fr-FR" sz="1400" b="0" baseline="30000" noProof="0" dirty="0" smtClean="0">
                          <a:latin typeface="Century Gothic" pitchFamily="34" charset="0"/>
                          <a:ea typeface="Calibri"/>
                          <a:cs typeface="Arial"/>
                        </a:rPr>
                        <a:t>ème</a:t>
                      </a:r>
                      <a:r>
                        <a:rPr lang="fr-FR" sz="1400" b="0" noProof="0" dirty="0" smtClean="0">
                          <a:latin typeface="Century Gothic" pitchFamily="34" charset="0"/>
                          <a:ea typeface="Calibri"/>
                          <a:cs typeface="Arial"/>
                        </a:rPr>
                        <a:t> phase du Programme spécifique des logements sociaux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903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1858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  Équipements éducatifs et informatiques au profit du projet de l'école numérique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604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281858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4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Création d’un hôpital d’enfants dans le district du grand Tunis </a:t>
                      </a:r>
                      <a:endParaRPr lang="fr-FR" sz="1400" b="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177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1858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5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69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Création d’un centre de carcinologie dans le district du grand Tunis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170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281858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6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Création d’un hôpital Universitaire à Kairouan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220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1858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Création d’un hôpital multidisciplinaire type « A » à Béja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120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281858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8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Cité sportive de Sfax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200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1858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69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Université </a:t>
                      </a:r>
                      <a:r>
                        <a:rPr lang="fr-FR" sz="1400" b="0" kern="1200" noProof="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Tuniso</a:t>
                      </a: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-Allemande de Tunis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175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281858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10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Acquisition d’équipements au profit des établissements universitaires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75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1858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11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noProof="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Empowerment</a:t>
                      </a: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 économique des femmes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44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281858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12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Centre national des stages sportifs à Kasserine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30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1858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13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Construction de 5 piscines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27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23769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noProof="0">
                        <a:solidFill>
                          <a:srgbClr val="000000"/>
                        </a:solidFill>
                        <a:latin typeface="Century Gothic" pitchFamily="34" charset="0"/>
                        <a:ea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solidFill>
                        <a:srgbClr val="C0504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spc="10" noProof="0" dirty="0" smtClean="0">
                          <a:latin typeface="Century Gothic" pitchFamily="34" charset="0"/>
                        </a:rPr>
                        <a:t>To</a:t>
                      </a:r>
                      <a:r>
                        <a:rPr lang="fr-FR" sz="1400" spc="5" noProof="0" dirty="0" smtClean="0">
                          <a:latin typeface="Century Gothic" pitchFamily="34" charset="0"/>
                        </a:rPr>
                        <a:t>t</a:t>
                      </a:r>
                      <a:r>
                        <a:rPr lang="fr-FR" sz="1400" spc="10" noProof="0" dirty="0" smtClean="0">
                          <a:latin typeface="Century Gothic" pitchFamily="34" charset="0"/>
                        </a:rPr>
                        <a:t>a</a:t>
                      </a:r>
                      <a:r>
                        <a:rPr lang="fr-FR" sz="1400" noProof="0" dirty="0" smtClean="0">
                          <a:latin typeface="Century Gothic" pitchFamily="34" charset="0"/>
                        </a:rPr>
                        <a:t>l</a:t>
                      </a:r>
                      <a:endParaRPr lang="fr-FR" sz="1400" noProof="0" dirty="0">
                        <a:solidFill>
                          <a:srgbClr val="000000"/>
                        </a:solidFill>
                        <a:latin typeface="Century Gothic" pitchFamily="34" charset="0"/>
                        <a:ea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solidFill>
                        <a:srgbClr val="C0504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3 </a:t>
                      </a:r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195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solidFill>
                        <a:srgbClr val="C0504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 : Sélection de projets </a:t>
            </a:r>
          </a:p>
          <a:p>
            <a:pPr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°3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: Développement humain et inclusion sociale </a:t>
            </a: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49086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917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151636" y="3881934"/>
            <a:ext cx="2784694" cy="2304000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627063" lvl="2"/>
            <a:r>
              <a:rPr lang="fr-FR" sz="1400" b="1" dirty="0" smtClean="0">
                <a:latin typeface="Century Gothic"/>
                <a:cs typeface="Century Gothic"/>
              </a:rPr>
              <a:t>Concrétiser l’interconnexion des régions  </a:t>
            </a:r>
            <a:endParaRPr lang="ar-TN" sz="1400" b="1" dirty="0" smtClean="0">
              <a:latin typeface="Century Gothic"/>
              <a:cs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190835" y="3883195"/>
            <a:ext cx="3657600" cy="2301478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225425" indent="-106363"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Renforcer </a:t>
            </a:r>
            <a:r>
              <a:rPr lang="fr-FR" sz="1400" b="1" dirty="0" smtClean="0">
                <a:latin typeface="Century Gothic"/>
                <a:cs typeface="Century Gothic"/>
              </a:rPr>
              <a:t>l’infrastructure routière </a:t>
            </a:r>
            <a:r>
              <a:rPr lang="fr-FR" sz="1400" dirty="0" smtClean="0">
                <a:latin typeface="Century Gothic"/>
                <a:cs typeface="Century Gothic"/>
              </a:rPr>
              <a:t>et de </a:t>
            </a:r>
            <a:r>
              <a:rPr lang="fr-FR" sz="1400" b="1" dirty="0" smtClean="0">
                <a:latin typeface="Century Gothic"/>
                <a:cs typeface="Century Gothic"/>
              </a:rPr>
              <a:t>transport</a:t>
            </a:r>
            <a:r>
              <a:rPr lang="fr-FR" sz="1400" dirty="0" smtClean="0">
                <a:latin typeface="Century Gothic"/>
                <a:cs typeface="Century Gothic"/>
              </a:rPr>
              <a:t> pour desservir les ports et aéroports et consolider les services </a:t>
            </a:r>
            <a:r>
              <a:rPr lang="fr-FR" sz="1400" b="1" dirty="0" smtClean="0">
                <a:latin typeface="Century Gothic"/>
                <a:cs typeface="Century Gothic"/>
              </a:rPr>
              <a:t>logistiques</a:t>
            </a:r>
          </a:p>
          <a:p>
            <a:pPr marL="225425" indent="-106363"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Revoir les choix du plan directeur de l’aménagement du territoire </a:t>
            </a:r>
          </a:p>
          <a:p>
            <a:pPr marL="225425" indent="-106363"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Utiliser des </a:t>
            </a:r>
            <a:r>
              <a:rPr lang="fr-FR" sz="1400" b="1" dirty="0" smtClean="0">
                <a:latin typeface="Century Gothic"/>
                <a:cs typeface="Century Gothic"/>
              </a:rPr>
              <a:t>indicateurs objectifs </a:t>
            </a:r>
            <a:r>
              <a:rPr lang="fr-FR" sz="1400" dirty="0" smtClean="0">
                <a:latin typeface="Century Gothic"/>
                <a:cs typeface="Century Gothic"/>
              </a:rPr>
              <a:t>et scientifiques pour la </a:t>
            </a:r>
            <a:r>
              <a:rPr lang="fr-FR" sz="1400" b="1" dirty="0" smtClean="0">
                <a:latin typeface="Century Gothic"/>
                <a:cs typeface="Century Gothic"/>
              </a:rPr>
              <a:t>répartition des investissements publics entre les régions  </a:t>
            </a:r>
            <a:endParaRPr lang="ar-TN" sz="1400" b="1" dirty="0" smtClean="0">
              <a:latin typeface="Century Gothic"/>
              <a:cs typeface="Century Gothic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51636" y="1671775"/>
            <a:ext cx="2805324" cy="2088000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623888" lvl="2"/>
            <a:r>
              <a:rPr lang="fr-FR" sz="1400" b="1" dirty="0" smtClean="0">
                <a:latin typeface="Century Gothic"/>
                <a:cs typeface="Century Gothic"/>
              </a:rPr>
              <a:t>Développer la décentralisation  </a:t>
            </a:r>
          </a:p>
          <a:p>
            <a:pPr marL="623888" lvl="2"/>
            <a:r>
              <a:rPr lang="fr-FR" sz="1400" b="1" dirty="0" smtClean="0">
                <a:latin typeface="Century Gothic"/>
                <a:cs typeface="Century Gothic"/>
              </a:rPr>
              <a:t>et jeter les fondements </a:t>
            </a:r>
          </a:p>
          <a:p>
            <a:pPr marL="623888" lvl="2"/>
            <a:r>
              <a:rPr lang="fr-FR" sz="1400" b="1" dirty="0" smtClean="0">
                <a:latin typeface="Century Gothic"/>
                <a:cs typeface="Century Gothic"/>
              </a:rPr>
              <a:t>d’une gouvernance locale et régionale </a:t>
            </a:r>
            <a:endParaRPr lang="ar-TN" sz="1400" b="1" dirty="0" smtClean="0">
              <a:latin typeface="Century Gothic"/>
              <a:cs typeface="Century Gothic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209309" y="1671775"/>
            <a:ext cx="3648364" cy="2089777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t"/>
          <a:lstStyle/>
          <a:p>
            <a:pPr marL="225425" indent="-106363" algn="l"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Réformer le </a:t>
            </a:r>
            <a:r>
              <a:rPr lang="fr-FR" sz="1400" b="1" dirty="0" smtClean="0">
                <a:latin typeface="Century Gothic"/>
                <a:cs typeface="Century Gothic"/>
              </a:rPr>
              <a:t>cadre institutionnel </a:t>
            </a:r>
            <a:r>
              <a:rPr lang="fr-FR" sz="1400" dirty="0" smtClean="0">
                <a:latin typeface="Century Gothic"/>
                <a:cs typeface="Century Gothic"/>
              </a:rPr>
              <a:t>des </a:t>
            </a:r>
            <a:r>
              <a:rPr lang="fr-FR" sz="1400" b="1" dirty="0" smtClean="0">
                <a:latin typeface="Century Gothic"/>
                <a:cs typeface="Century Gothic"/>
              </a:rPr>
              <a:t>collectivités locales </a:t>
            </a:r>
          </a:p>
          <a:p>
            <a:pPr marL="225425" indent="-106363"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Renforcer les </a:t>
            </a:r>
            <a:r>
              <a:rPr lang="fr-FR" sz="1400" b="1" dirty="0" smtClean="0">
                <a:latin typeface="Century Gothic"/>
                <a:cs typeface="Century Gothic"/>
              </a:rPr>
              <a:t>capacités financières </a:t>
            </a:r>
            <a:r>
              <a:rPr lang="fr-FR" sz="1400" dirty="0" smtClean="0">
                <a:latin typeface="Century Gothic"/>
                <a:cs typeface="Century Gothic"/>
              </a:rPr>
              <a:t>et </a:t>
            </a:r>
            <a:r>
              <a:rPr lang="fr-FR" sz="1400" b="1" dirty="0" smtClean="0">
                <a:latin typeface="Century Gothic"/>
                <a:cs typeface="Century Gothic"/>
              </a:rPr>
              <a:t>humaines</a:t>
            </a:r>
            <a:r>
              <a:rPr lang="fr-FR" sz="1400" dirty="0" smtClean="0">
                <a:latin typeface="Century Gothic"/>
                <a:cs typeface="Century Gothic"/>
              </a:rPr>
              <a:t> des collectivités locales</a:t>
            </a:r>
          </a:p>
          <a:p>
            <a:pPr marL="225425" indent="-106363" algn="l"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Réviser la </a:t>
            </a:r>
            <a:r>
              <a:rPr lang="fr-FR" sz="1400" b="1" dirty="0" smtClean="0">
                <a:latin typeface="Century Gothic"/>
                <a:cs typeface="Century Gothic"/>
              </a:rPr>
              <a:t>fiscalité locale</a:t>
            </a:r>
          </a:p>
          <a:p>
            <a:pPr marL="225425" indent="-106363" algn="l"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Opter pour un </a:t>
            </a:r>
            <a:r>
              <a:rPr lang="fr-FR" sz="1400" b="1" dirty="0" smtClean="0">
                <a:latin typeface="Century Gothic"/>
                <a:cs typeface="Century Gothic"/>
              </a:rPr>
              <a:t>nouveau découpage </a:t>
            </a:r>
            <a:r>
              <a:rPr lang="fr-FR" sz="1400" dirty="0" smtClean="0">
                <a:latin typeface="Century Gothic"/>
                <a:cs typeface="Century Gothic"/>
              </a:rPr>
              <a:t>du territoire et généraliser le système municipal</a:t>
            </a:r>
            <a:endParaRPr lang="ar-TN" sz="1400" dirty="0" smtClean="0">
              <a:latin typeface="Century Gothic"/>
              <a:cs typeface="Century Gothic"/>
            </a:endParaRPr>
          </a:p>
        </p:txBody>
      </p:sp>
      <p:sp>
        <p:nvSpPr>
          <p:cNvPr id="47" name="Pentagon 23"/>
          <p:cNvSpPr/>
          <p:nvPr/>
        </p:nvSpPr>
        <p:spPr>
          <a:xfrm>
            <a:off x="151636" y="1671775"/>
            <a:ext cx="434922" cy="2088000"/>
          </a:xfrm>
          <a:prstGeom prst="homePlate">
            <a:avLst>
              <a:gd name="adj" fmla="val 21504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/>
              <a:cs typeface="Century Gothic"/>
            </a:endParaRPr>
          </a:p>
        </p:txBody>
      </p:sp>
      <p:sp>
        <p:nvSpPr>
          <p:cNvPr id="48" name="Oval 29"/>
          <p:cNvSpPr/>
          <p:nvPr/>
        </p:nvSpPr>
        <p:spPr>
          <a:xfrm>
            <a:off x="173442" y="2534800"/>
            <a:ext cx="365760" cy="36195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ar-TN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1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33" name="Pentagon 23"/>
          <p:cNvSpPr/>
          <p:nvPr/>
        </p:nvSpPr>
        <p:spPr>
          <a:xfrm>
            <a:off x="151636" y="3881934"/>
            <a:ext cx="434922" cy="2304000"/>
          </a:xfrm>
          <a:prstGeom prst="homePlate">
            <a:avLst>
              <a:gd name="adj" fmla="val 21504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/>
              <a:cs typeface="Century Gothic"/>
            </a:endParaRPr>
          </a:p>
        </p:txBody>
      </p:sp>
      <p:sp>
        <p:nvSpPr>
          <p:cNvPr id="34" name="Oval 29"/>
          <p:cNvSpPr/>
          <p:nvPr/>
        </p:nvSpPr>
        <p:spPr>
          <a:xfrm>
            <a:off x="173442" y="4852959"/>
            <a:ext cx="353953" cy="36195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2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1636" y="1167334"/>
            <a:ext cx="4756726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 Objectifs 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218545" y="1158100"/>
            <a:ext cx="364836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Réformes &amp; Projets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125064" y="1662545"/>
            <a:ext cx="1779445" cy="4526334"/>
          </a:xfrm>
          <a:prstGeom prst="rect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 anchorCtr="0"/>
          <a:lstStyle/>
          <a:p>
            <a:pPr>
              <a:lnSpc>
                <a:spcPts val="19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</a:pPr>
            <a:r>
              <a:rPr lang="fr-FR" sz="1400" b="1" dirty="0" smtClean="0">
                <a:latin typeface="Century Gothic"/>
                <a:cs typeface="Century Gothic"/>
              </a:rPr>
              <a:t>Limiter les disparités </a:t>
            </a:r>
            <a:r>
              <a:rPr lang="fr-FR" sz="1400" dirty="0" smtClean="0">
                <a:latin typeface="Century Gothic"/>
                <a:cs typeface="Century Gothic"/>
              </a:rPr>
              <a:t>entre les régions intérieures les moins développées et les régions côtières en réduisant les écarts d’une moyenne de </a:t>
            </a:r>
            <a:r>
              <a:rPr lang="fr-FR" sz="1400" b="1" dirty="0" smtClean="0">
                <a:latin typeface="Century Gothic"/>
                <a:cs typeface="Century Gothic"/>
              </a:rPr>
              <a:t>30% sur l’échelle de l’Indice de Développement Régional (IDR) à l’horizon 2020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17" name="Isosceles Triangle 65"/>
          <p:cNvSpPr/>
          <p:nvPr/>
        </p:nvSpPr>
        <p:spPr>
          <a:xfrm rot="5400000">
            <a:off x="4824480" y="2643775"/>
            <a:ext cx="542531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18" name="Isosceles Triangle 65"/>
          <p:cNvSpPr/>
          <p:nvPr/>
        </p:nvSpPr>
        <p:spPr>
          <a:xfrm rot="5400000">
            <a:off x="4815246" y="4961934"/>
            <a:ext cx="542531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 </a:t>
            </a:r>
          </a:p>
          <a:p>
            <a:pPr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°4 :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Concrétisation des ambitions des régions </a:t>
            </a: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7390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6941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/>
          <p:nvPr/>
        </p:nvSpPr>
        <p:spPr>
          <a:xfrm>
            <a:off x="129309" y="2753463"/>
            <a:ext cx="2570940" cy="1728000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625475" lvl="2"/>
            <a:r>
              <a:rPr lang="fr-FR" sz="1400" b="1" dirty="0" smtClean="0">
                <a:latin typeface="Century Gothic"/>
                <a:cs typeface="Century Gothic"/>
              </a:rPr>
              <a:t>Un système de financement du développement régional adéquat</a:t>
            </a:r>
            <a:endParaRPr lang="x-none" sz="1400" b="1" dirty="0">
              <a:latin typeface="Century Gothic"/>
              <a:cs typeface="Century Gothic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30728" y="1422578"/>
            <a:ext cx="3976507" cy="1229797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225425" indent="-106363"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Exploiter au mieux les </a:t>
            </a:r>
            <a:r>
              <a:rPr lang="fr-FR" sz="1400" b="1" dirty="0" smtClean="0">
                <a:latin typeface="Century Gothic"/>
                <a:cs typeface="Century Gothic"/>
              </a:rPr>
              <a:t>avantages comparatifs </a:t>
            </a:r>
            <a:r>
              <a:rPr lang="fr-FR" sz="1400" dirty="0" smtClean="0">
                <a:latin typeface="Century Gothic"/>
                <a:cs typeface="Century Gothic"/>
              </a:rPr>
              <a:t>des </a:t>
            </a:r>
            <a:r>
              <a:rPr lang="fr-FR" sz="1400" b="1" dirty="0" smtClean="0">
                <a:latin typeface="Century Gothic"/>
                <a:cs typeface="Century Gothic"/>
              </a:rPr>
              <a:t>régions</a:t>
            </a:r>
          </a:p>
          <a:p>
            <a:pPr marL="225425" indent="-106363"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Renforcer les capacités des régions en matière de </a:t>
            </a:r>
            <a:r>
              <a:rPr lang="fr-FR" sz="1400" b="1" dirty="0" smtClean="0">
                <a:latin typeface="Century Gothic"/>
                <a:cs typeface="Century Gothic"/>
              </a:rPr>
              <a:t>marketing territorial </a:t>
            </a:r>
            <a:r>
              <a:rPr lang="fr-FR" sz="1400" dirty="0" smtClean="0">
                <a:latin typeface="Century Gothic"/>
                <a:cs typeface="Century Gothic"/>
              </a:rPr>
              <a:t>et encourager la </a:t>
            </a:r>
            <a:r>
              <a:rPr lang="fr-FR" sz="1400" b="1" dirty="0" smtClean="0">
                <a:latin typeface="Century Gothic"/>
                <a:cs typeface="Century Gothic"/>
              </a:rPr>
              <a:t>coopération décentralisée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049203" y="2753463"/>
            <a:ext cx="3990107" cy="1728000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t"/>
          <a:lstStyle/>
          <a:p>
            <a:pPr marL="225425" indent="-106363"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Allouer efficacement les ressources financières et institutionnelles du système existant et les affecter rationnellement au </a:t>
            </a:r>
            <a:r>
              <a:rPr lang="fr-FR" sz="1400" b="1" dirty="0" smtClean="0">
                <a:latin typeface="Century Gothic"/>
                <a:cs typeface="Century Gothic"/>
              </a:rPr>
              <a:t>financement des PME</a:t>
            </a:r>
          </a:p>
          <a:p>
            <a:pPr marL="225425" indent="-106363"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Accélérer la mise en œuvre du mode de </a:t>
            </a:r>
            <a:r>
              <a:rPr lang="fr-FR" sz="1400" b="1" dirty="0" smtClean="0">
                <a:latin typeface="Century Gothic"/>
                <a:cs typeface="Century Gothic"/>
              </a:rPr>
              <a:t>gouvernance</a:t>
            </a:r>
            <a:r>
              <a:rPr lang="fr-FR" sz="1400" dirty="0" smtClean="0">
                <a:latin typeface="Century Gothic"/>
                <a:cs typeface="Century Gothic"/>
              </a:rPr>
              <a:t> stipulé dans le nouveau </a:t>
            </a:r>
            <a:r>
              <a:rPr lang="fr-FR" sz="1400" b="1" dirty="0" smtClean="0">
                <a:latin typeface="Century Gothic"/>
                <a:cs typeface="Century Gothic"/>
              </a:rPr>
              <a:t>code de l’investissement </a:t>
            </a:r>
          </a:p>
          <a:p>
            <a:pPr marL="225425" indent="-106363" algn="r" rtl="1">
              <a:buClr>
                <a:srgbClr val="FF0000"/>
              </a:buClr>
            </a:pPr>
            <a:endParaRPr lang="ar-TN" sz="1400" dirty="0" smtClean="0">
              <a:latin typeface="Century Gothic"/>
              <a:cs typeface="Century Gothic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29309" y="4575290"/>
            <a:ext cx="2592000" cy="1691999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627063" lvl="2" defTabSz="180975"/>
            <a:r>
              <a:rPr lang="fr-FR" sz="1400" b="1" dirty="0" smtClean="0">
                <a:latin typeface="Century Gothic"/>
                <a:cs typeface="Century Gothic"/>
              </a:rPr>
              <a:t>Améliorer les conditions de vie aux niveaux local et régional</a:t>
            </a:r>
            <a:endParaRPr lang="ar-TN" sz="1400" b="1" dirty="0" smtClean="0">
              <a:latin typeface="Century Gothic"/>
              <a:cs typeface="Century Gothic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058438" y="4575290"/>
            <a:ext cx="3990110" cy="1678602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225425" indent="-106363"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Renforcement de  </a:t>
            </a:r>
            <a:r>
              <a:rPr lang="fr-FR" sz="1400" b="1" dirty="0" smtClean="0">
                <a:latin typeface="Century Gothic"/>
                <a:cs typeface="Century Gothic"/>
              </a:rPr>
              <a:t>l’infrastructure</a:t>
            </a:r>
            <a:r>
              <a:rPr lang="fr-FR" sz="1400" dirty="0" smtClean="0">
                <a:latin typeface="Century Gothic"/>
                <a:cs typeface="Century Gothic"/>
              </a:rPr>
              <a:t>  et des </a:t>
            </a:r>
            <a:r>
              <a:rPr lang="fr-FR" sz="1400" b="1" dirty="0" smtClean="0">
                <a:latin typeface="Century Gothic"/>
                <a:cs typeface="Century Gothic"/>
              </a:rPr>
              <a:t>équipements socio-collectifs </a:t>
            </a:r>
            <a:r>
              <a:rPr lang="fr-FR" sz="1400" dirty="0" smtClean="0">
                <a:latin typeface="Century Gothic"/>
                <a:cs typeface="Century Gothic"/>
              </a:rPr>
              <a:t>et optimisation de la qualité des prestations et leur   rapprochement des citoyens </a:t>
            </a:r>
          </a:p>
          <a:p>
            <a:pPr marL="225425" indent="-106363"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Consolider les </a:t>
            </a:r>
            <a:r>
              <a:rPr lang="fr-FR" sz="1400" b="1" dirty="0" smtClean="0">
                <a:latin typeface="Century Gothic"/>
                <a:cs typeface="Century Gothic"/>
              </a:rPr>
              <a:t>programmes spécifiques </a:t>
            </a:r>
            <a:r>
              <a:rPr lang="fr-FR" sz="1400" dirty="0" smtClean="0">
                <a:latin typeface="Century Gothic"/>
                <a:cs typeface="Century Gothic"/>
              </a:rPr>
              <a:t>dans toutes les régions en particulier les régions rurales et frontalières  </a:t>
            </a:r>
          </a:p>
        </p:txBody>
      </p:sp>
      <p:sp>
        <p:nvSpPr>
          <p:cNvPr id="43" name="Pentagon 23"/>
          <p:cNvSpPr/>
          <p:nvPr/>
        </p:nvSpPr>
        <p:spPr>
          <a:xfrm>
            <a:off x="129309" y="2753463"/>
            <a:ext cx="434922" cy="1728000"/>
          </a:xfrm>
          <a:prstGeom prst="homePlate">
            <a:avLst>
              <a:gd name="adj" fmla="val 21504"/>
            </a:avLst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/>
              <a:cs typeface="Century Gothic"/>
            </a:endParaRPr>
          </a:p>
        </p:txBody>
      </p:sp>
      <p:sp>
        <p:nvSpPr>
          <p:cNvPr id="49" name="Oval 29"/>
          <p:cNvSpPr/>
          <p:nvPr/>
        </p:nvSpPr>
        <p:spPr>
          <a:xfrm>
            <a:off x="146045" y="3424463"/>
            <a:ext cx="365760" cy="36195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4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53" name="Pentagon 23"/>
          <p:cNvSpPr/>
          <p:nvPr/>
        </p:nvSpPr>
        <p:spPr>
          <a:xfrm>
            <a:off x="129309" y="4575290"/>
            <a:ext cx="434922" cy="1691999"/>
          </a:xfrm>
          <a:prstGeom prst="homePlate">
            <a:avLst>
              <a:gd name="adj" fmla="val 21504"/>
            </a:avLst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/>
              <a:cs typeface="Century Gothic"/>
            </a:endParaRPr>
          </a:p>
        </p:txBody>
      </p:sp>
      <p:sp>
        <p:nvSpPr>
          <p:cNvPr id="54" name="Oval 29"/>
          <p:cNvSpPr/>
          <p:nvPr/>
        </p:nvSpPr>
        <p:spPr>
          <a:xfrm>
            <a:off x="146045" y="5233616"/>
            <a:ext cx="365760" cy="36195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5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57" name="Isosceles Triangle 65"/>
          <p:cNvSpPr/>
          <p:nvPr/>
        </p:nvSpPr>
        <p:spPr>
          <a:xfrm rot="5400000">
            <a:off x="2811250" y="1729339"/>
            <a:ext cx="548640" cy="91440"/>
          </a:xfrm>
          <a:prstGeom prst="triangle">
            <a:avLst/>
          </a:prstGeom>
          <a:solidFill>
            <a:srgbClr val="980F39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58" name="Isosceles Triangle 65"/>
          <p:cNvSpPr/>
          <p:nvPr/>
        </p:nvSpPr>
        <p:spPr>
          <a:xfrm rot="5400000">
            <a:off x="2815208" y="2617349"/>
            <a:ext cx="548640" cy="91440"/>
          </a:xfrm>
          <a:prstGeom prst="triangle">
            <a:avLst/>
          </a:prstGeom>
          <a:solidFill>
            <a:srgbClr val="980F39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59" name="Isosceles Triangle 65"/>
          <p:cNvSpPr/>
          <p:nvPr/>
        </p:nvSpPr>
        <p:spPr>
          <a:xfrm rot="5400000">
            <a:off x="2833680" y="3587167"/>
            <a:ext cx="548640" cy="91440"/>
          </a:xfrm>
          <a:prstGeom prst="triangle">
            <a:avLst/>
          </a:prstGeom>
          <a:solidFill>
            <a:srgbClr val="980F39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9309" y="1001792"/>
            <a:ext cx="4571998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 Objectifs 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39964" y="1001792"/>
            <a:ext cx="3999345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Réformes &amp; Projets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9308" y="1422578"/>
            <a:ext cx="2592000" cy="1260000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625475" lvl="2" defTabSz="715963"/>
            <a:r>
              <a:rPr lang="fr-FR" sz="1400" b="1" dirty="0" smtClean="0">
                <a:latin typeface="Century Gothic"/>
                <a:cs typeface="Century Gothic"/>
              </a:rPr>
              <a:t>Renforcer les capacités des régions et améliorer leur attractivité </a:t>
            </a:r>
            <a:endParaRPr lang="ar-TN" sz="1400" b="1" dirty="0" smtClean="0">
              <a:latin typeface="Century Gothic"/>
              <a:cs typeface="Century Gothic"/>
            </a:endParaRPr>
          </a:p>
        </p:txBody>
      </p:sp>
      <p:sp>
        <p:nvSpPr>
          <p:cNvPr id="23" name="Pentagon 23"/>
          <p:cNvSpPr/>
          <p:nvPr/>
        </p:nvSpPr>
        <p:spPr>
          <a:xfrm>
            <a:off x="129309" y="1422578"/>
            <a:ext cx="434922" cy="1260000"/>
          </a:xfrm>
          <a:prstGeom prst="homePlate">
            <a:avLst>
              <a:gd name="adj" fmla="val 21504"/>
            </a:avLst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/>
              <a:cs typeface="Century Gothic"/>
            </a:endParaRPr>
          </a:p>
        </p:txBody>
      </p:sp>
      <p:sp>
        <p:nvSpPr>
          <p:cNvPr id="24" name="Oval 29"/>
          <p:cNvSpPr/>
          <p:nvPr/>
        </p:nvSpPr>
        <p:spPr>
          <a:xfrm>
            <a:off x="146045" y="1856501"/>
            <a:ext cx="365760" cy="36195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3</a:t>
            </a:r>
            <a:endParaRPr lang="en-US" sz="14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26327" y="1431638"/>
            <a:ext cx="1893454" cy="4821539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2075" indent="-92075">
              <a:lnSpc>
                <a:spcPts val="19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Limiter les </a:t>
            </a:r>
            <a:r>
              <a:rPr lang="fr-FR" sz="1400" b="1" dirty="0" smtClean="0">
                <a:latin typeface="Century Gothic"/>
                <a:cs typeface="Century Gothic"/>
              </a:rPr>
              <a:t>disparités entre les régions intérieures </a:t>
            </a:r>
            <a:r>
              <a:rPr lang="fr-FR" sz="1400" dirty="0" smtClean="0">
                <a:latin typeface="Century Gothic"/>
                <a:cs typeface="Century Gothic"/>
              </a:rPr>
              <a:t>les moins développées et les régions côtières en </a:t>
            </a:r>
            <a:r>
              <a:rPr lang="fr-FR" sz="1400" b="1" dirty="0" smtClean="0">
                <a:latin typeface="Century Gothic"/>
                <a:cs typeface="Century Gothic"/>
              </a:rPr>
              <a:t>réduisant les écarts </a:t>
            </a:r>
            <a:r>
              <a:rPr lang="fr-FR" sz="1400" dirty="0" smtClean="0">
                <a:latin typeface="Century Gothic"/>
                <a:cs typeface="Century Gothic"/>
              </a:rPr>
              <a:t>d’une moyenne de </a:t>
            </a:r>
            <a:r>
              <a:rPr lang="fr-FR" sz="1400" b="1" dirty="0" smtClean="0">
                <a:latin typeface="Century Gothic"/>
                <a:cs typeface="Century Gothic"/>
              </a:rPr>
              <a:t>30% sur l’échelle de l’Indice de Développement Régional (IDR) à l’horizon 2020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27" name="Isosceles Triangle 65"/>
          <p:cNvSpPr/>
          <p:nvPr/>
        </p:nvSpPr>
        <p:spPr>
          <a:xfrm rot="5400000">
            <a:off x="4668991" y="3533438"/>
            <a:ext cx="542531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32" name="Isosceles Triangle 65"/>
          <p:cNvSpPr/>
          <p:nvPr/>
        </p:nvSpPr>
        <p:spPr>
          <a:xfrm rot="5400000">
            <a:off x="4650517" y="5342591"/>
            <a:ext cx="542531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39" name="Isosceles Triangle 65"/>
          <p:cNvSpPr/>
          <p:nvPr/>
        </p:nvSpPr>
        <p:spPr>
          <a:xfrm rot="5400000">
            <a:off x="4641282" y="1965476"/>
            <a:ext cx="542531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40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 </a:t>
            </a:r>
          </a:p>
          <a:p>
            <a:pPr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°4 :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Concrétisation des ambitions des régions </a:t>
            </a: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7390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035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800">
              <a:solidFill>
                <a:prstClr val="white"/>
              </a:solidFill>
              <a:latin typeface="Simplified Arabic"/>
              <a:cs typeface="Simplified Arabic"/>
              <a:sym typeface="Simplified Arabic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139554"/>
              </p:ext>
            </p:extLst>
          </p:nvPr>
        </p:nvGraphicFramePr>
        <p:xfrm>
          <a:off x="243868" y="1286156"/>
          <a:ext cx="8699467" cy="4455190"/>
        </p:xfrm>
        <a:graphic>
          <a:graphicData uri="http://schemas.openxmlformats.org/drawingml/2006/table">
            <a:tbl>
              <a:tblPr firstRow="1" lastRow="1" bandRow="1"/>
              <a:tblGrid>
                <a:gridCol w="546460"/>
                <a:gridCol w="6991113"/>
                <a:gridCol w="1161894"/>
              </a:tblGrid>
              <a:tr h="31716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spc="10" noProof="0" dirty="0" smtClean="0">
                          <a:latin typeface="Century Gothic" pitchFamily="34" charset="0"/>
                        </a:rPr>
                        <a:t>#</a:t>
                      </a:r>
                      <a:endParaRPr lang="fr-FR" sz="1400" noProof="0" dirty="0">
                        <a:solidFill>
                          <a:srgbClr val="000000"/>
                        </a:solidFill>
                        <a:latin typeface="Century Gothic" pitchFamily="34" charset="0"/>
                        <a:ea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C0504D"/>
                      </a:solidFill>
                    </a:lnT>
                    <a:lnB w="12700" cmpd="sng">
                      <a:solidFill>
                        <a:srgbClr val="C0504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spc="10" noProof="0" dirty="0" smtClean="0">
                          <a:latin typeface="Century Gothic" pitchFamily="34" charset="0"/>
                        </a:rPr>
                        <a:t>Projet</a:t>
                      </a:r>
                      <a:endParaRPr lang="fr-FR" sz="1400" noProof="0" dirty="0">
                        <a:solidFill>
                          <a:srgbClr val="000000"/>
                        </a:solidFill>
                        <a:latin typeface="Century Gothic" pitchFamily="34" charset="0"/>
                        <a:ea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C0504D"/>
                      </a:solidFill>
                    </a:lnT>
                    <a:lnB w="12700" cmpd="sng">
                      <a:solidFill>
                        <a:srgbClr val="C0504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spc="10" noProof="0" dirty="0" smtClean="0">
                          <a:latin typeface="Century Gothic" pitchFamily="34" charset="0"/>
                        </a:rPr>
                        <a:t>Coût </a:t>
                      </a:r>
                      <a:r>
                        <a:rPr lang="fr-FR" sz="1400" spc="5" noProof="0" dirty="0" smtClean="0">
                          <a:latin typeface="Century Gothic" pitchFamily="34" charset="0"/>
                        </a:rPr>
                        <a:t>(</a:t>
                      </a:r>
                      <a:r>
                        <a:rPr lang="fr-FR" sz="1400" spc="10" noProof="0" dirty="0" smtClean="0">
                          <a:latin typeface="Century Gothic" pitchFamily="34" charset="0"/>
                        </a:rPr>
                        <a:t>MD</a:t>
                      </a:r>
                      <a:r>
                        <a:rPr lang="fr-FR" sz="1400" noProof="0" dirty="0" smtClean="0">
                          <a:latin typeface="Century Gothic" pitchFamily="34" charset="0"/>
                        </a:rPr>
                        <a:t>)</a:t>
                      </a:r>
                      <a:endParaRPr lang="fr-FR" sz="1400" noProof="0" dirty="0">
                        <a:solidFill>
                          <a:srgbClr val="000000"/>
                        </a:solidFill>
                        <a:latin typeface="Century Gothic" pitchFamily="34" charset="0"/>
                        <a:ea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C0504D"/>
                      </a:solidFill>
                    </a:lnT>
                    <a:lnB w="12700" cmpd="sng">
                      <a:solidFill>
                        <a:srgbClr val="C0504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302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C0504D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noProof="0" dirty="0" smtClean="0">
                          <a:latin typeface="Century Gothic" pitchFamily="34" charset="0"/>
                          <a:ea typeface="Calibri"/>
                          <a:cs typeface="Arial"/>
                        </a:rPr>
                        <a:t>Programme Régional du Développement (PRD)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C0504D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2 515 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C0504D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33302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  Plan d’Investissement Communal (PIC)</a:t>
                      </a:r>
                      <a:endParaRPr lang="fr-FR" sz="1400" b="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1 309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302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Programme de Développement Intégré (PDI) – troisième tranche </a:t>
                      </a:r>
                      <a:endParaRPr lang="fr-FR" sz="1400" b="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700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303259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4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Projet de développement Agricole intégré (PDAI) au bassin versant d’Oued Tessa</a:t>
                      </a:r>
                      <a:endParaRPr lang="fr-FR" sz="1400" b="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78 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3259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5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Projet de développement Agricole intégré du Nord de </a:t>
                      </a:r>
                      <a:r>
                        <a:rPr lang="fr-FR" sz="1400" b="0" kern="1200" noProof="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Siliana</a:t>
                      </a:r>
                      <a:endParaRPr lang="fr-FR" sz="1400" b="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72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303259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6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Projet de développement Agricole intégré d’Ouest de Mehdia</a:t>
                      </a:r>
                      <a:endParaRPr lang="fr-FR" sz="1400" b="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70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3259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noProof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Projet de développement Agricole intégré du Sud East de Zaghouan</a:t>
                      </a:r>
                      <a:endParaRPr lang="fr-FR" sz="1400" b="0" kern="1200" noProof="0">
                        <a:solidFill>
                          <a:schemeClr val="tx1"/>
                        </a:solidFill>
                        <a:latin typeface="Century Gothic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60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303259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8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noProof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Projet de développement Agricole intégré des zones montagneuses du Kairouan</a:t>
                      </a:r>
                      <a:endParaRPr lang="fr-FR" sz="1400" b="0" kern="1200" noProof="0">
                        <a:solidFill>
                          <a:schemeClr val="tx1"/>
                        </a:solidFill>
                        <a:latin typeface="Century Gothic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50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3259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noProof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Projet de développement Agricole intégré d’ Ouest de Bizerte </a:t>
                      </a:r>
                      <a:endParaRPr lang="fr-FR" sz="1400" b="0" kern="1200" noProof="0">
                        <a:solidFill>
                          <a:schemeClr val="tx1"/>
                        </a:solidFill>
                        <a:latin typeface="Century Gothic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45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303259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kern="0" spc="10" baseline="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10</a:t>
                      </a:r>
                      <a:endParaRPr lang="fr-FR" sz="1400" kern="0" spc="10" baseline="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Calibri"/>
                          <a:cs typeface="Arial"/>
                        </a:rPr>
                        <a:t>Projet de développement Agricole intégré au Sud de Kasserine</a:t>
                      </a:r>
                      <a:endParaRPr lang="fr-FR" sz="1400" b="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180</a:t>
                      </a:r>
                      <a:endParaRPr lang="fr-FR" sz="1400" kern="1200" noProof="0" dirty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609">
                <a:tc>
                  <a:txBody>
                    <a:bodyPr/>
                    <a:lstStyle/>
                    <a:p>
                      <a:pPr marL="92075" indent="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noProof="0" dirty="0" smtClean="0">
                          <a:solidFill>
                            <a:srgbClr val="000000"/>
                          </a:solidFill>
                          <a:latin typeface="Century Gothic" pitchFamily="34" charset="0"/>
                          <a:ea typeface="Calibri"/>
                        </a:rPr>
                        <a:t>11</a:t>
                      </a:r>
                      <a:endParaRPr lang="fr-FR" sz="1400" noProof="0" dirty="0">
                        <a:solidFill>
                          <a:srgbClr val="000000"/>
                        </a:solidFill>
                        <a:latin typeface="Century Gothic" pitchFamily="34" charset="0"/>
                        <a:ea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noProof="0" dirty="0" smtClean="0">
                          <a:solidFill>
                            <a:srgbClr val="000000"/>
                          </a:solidFill>
                          <a:latin typeface="Century Gothic" pitchFamily="34" charset="0"/>
                          <a:ea typeface="Calibri"/>
                        </a:rPr>
                        <a:t>Création de 1000</a:t>
                      </a:r>
                      <a:r>
                        <a:rPr lang="fr-FR" sz="1400" baseline="0" noProof="0" dirty="0" smtClean="0">
                          <a:solidFill>
                            <a:srgbClr val="000000"/>
                          </a:solidFill>
                          <a:latin typeface="Century Gothic" pitchFamily="34" charset="0"/>
                          <a:ea typeface="Calibri"/>
                        </a:rPr>
                        <a:t> ha de Palmerais</a:t>
                      </a:r>
                      <a:endParaRPr lang="fr-FR" sz="1400" noProof="0" dirty="0">
                        <a:solidFill>
                          <a:srgbClr val="000000"/>
                        </a:solidFill>
                        <a:latin typeface="Century Gothic" pitchFamily="34" charset="0"/>
                        <a:ea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320609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noProof="0" dirty="0">
                        <a:solidFill>
                          <a:srgbClr val="000000"/>
                        </a:solidFill>
                        <a:latin typeface="Century Gothic" pitchFamily="34" charset="0"/>
                        <a:ea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solidFill>
                        <a:srgbClr val="C0504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spc="10" noProof="0" dirty="0" smtClean="0">
                          <a:latin typeface="Century Gothic" pitchFamily="34" charset="0"/>
                        </a:rPr>
                        <a:t>To</a:t>
                      </a:r>
                      <a:r>
                        <a:rPr lang="fr-FR" sz="1400" spc="5" noProof="0" dirty="0" smtClean="0">
                          <a:latin typeface="Century Gothic" pitchFamily="34" charset="0"/>
                        </a:rPr>
                        <a:t>t</a:t>
                      </a:r>
                      <a:r>
                        <a:rPr lang="fr-FR" sz="1400" spc="10" noProof="0" dirty="0" smtClean="0">
                          <a:latin typeface="Century Gothic" pitchFamily="34" charset="0"/>
                        </a:rPr>
                        <a:t>a</a:t>
                      </a:r>
                      <a:r>
                        <a:rPr lang="fr-FR" sz="1400" noProof="0" dirty="0" smtClean="0">
                          <a:latin typeface="Century Gothic" pitchFamily="34" charset="0"/>
                        </a:rPr>
                        <a:t>l</a:t>
                      </a:r>
                      <a:endParaRPr lang="fr-FR" sz="1400" noProof="0" dirty="0">
                        <a:solidFill>
                          <a:srgbClr val="000000"/>
                        </a:solidFill>
                        <a:latin typeface="Century Gothic" pitchFamily="34" charset="0"/>
                        <a:ea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solidFill>
                        <a:srgbClr val="C0504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kern="1200" noProof="0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5 179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solidFill>
                        <a:srgbClr val="C0504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 : Sélection de projets</a:t>
            </a:r>
          </a:p>
          <a:p>
            <a:pPr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°4 :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Concrétisation des ambitions des régions </a:t>
            </a:r>
            <a:endParaRPr lang="fr-FR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49086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4110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129309" y="1428883"/>
            <a:ext cx="4411208" cy="1689667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t"/>
          <a:lstStyle/>
          <a:p>
            <a:pPr marL="714375" lvl="2" algn="ctr" defTabSz="533400"/>
            <a:r>
              <a:rPr lang="fr-FR" sz="1200" b="1" dirty="0" smtClean="0">
                <a:latin typeface="Century Gothic"/>
                <a:cs typeface="Century Gothic"/>
              </a:rPr>
              <a:t>Un aménagement du territoire équilibré qui intègre toutes les régions et respecte l’environnement </a:t>
            </a:r>
          </a:p>
          <a:p>
            <a:pPr marL="720725" lvl="3" indent="-185738" defTabSz="914206">
              <a:spcBef>
                <a:spcPts val="12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100" dirty="0" smtClean="0">
                <a:latin typeface="Century Gothic"/>
                <a:cs typeface="Century Gothic"/>
              </a:rPr>
              <a:t>Introduire les </a:t>
            </a:r>
            <a:r>
              <a:rPr lang="fr-FR" sz="1100" b="1" dirty="0" smtClean="0">
                <a:latin typeface="Century Gothic"/>
                <a:cs typeface="Century Gothic"/>
              </a:rPr>
              <a:t>indicateurs internationaux </a:t>
            </a:r>
            <a:r>
              <a:rPr lang="fr-FR" sz="1100" dirty="0" smtClean="0">
                <a:latin typeface="Century Gothic"/>
                <a:cs typeface="Century Gothic"/>
              </a:rPr>
              <a:t>de préservation de l’environnement dans le système d’évaluation du niveau de développement</a:t>
            </a:r>
            <a:endParaRPr lang="en-US" sz="1100" dirty="0" smtClean="0">
              <a:latin typeface="Century Gothic"/>
              <a:cs typeface="Century Gothic"/>
            </a:endParaRPr>
          </a:p>
          <a:p>
            <a:pPr marL="714375" lvl="2" defTabSz="533400"/>
            <a:endParaRPr lang="fr-FR" sz="1200" b="1" dirty="0" smtClean="0">
              <a:latin typeface="Century Gothic"/>
              <a:cs typeface="Century Gothic"/>
            </a:endParaRPr>
          </a:p>
          <a:p>
            <a:pPr marL="714375" lvl="2" defTabSz="533400"/>
            <a:endParaRPr lang="fr-FR" sz="1200" b="1" dirty="0" smtClean="0">
              <a:latin typeface="Century Gothic"/>
              <a:cs typeface="Century Gothic"/>
            </a:endParaRPr>
          </a:p>
          <a:p>
            <a:pPr marL="714375" lvl="2" defTabSz="533400"/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23" name="Pentagon 22"/>
          <p:cNvSpPr/>
          <p:nvPr/>
        </p:nvSpPr>
        <p:spPr>
          <a:xfrm>
            <a:off x="129309" y="1428883"/>
            <a:ext cx="360000" cy="1689667"/>
          </a:xfrm>
          <a:prstGeom prst="homePlate">
            <a:avLst/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/>
              <a:cs typeface="Century Gothic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99307" y="2021908"/>
            <a:ext cx="365760" cy="361950"/>
          </a:xfrm>
          <a:prstGeom prst="ellipse">
            <a:avLst/>
          </a:prstGeom>
          <a:solidFill>
            <a:schemeClr val="bg1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ar-TN" sz="1400" b="1" dirty="0" smtClean="0">
                <a:solidFill>
                  <a:schemeClr val="bg2"/>
                </a:solidFill>
                <a:latin typeface="Century Gothic"/>
                <a:cs typeface="Century Gothic"/>
              </a:rPr>
              <a:t>1</a:t>
            </a:r>
            <a:endParaRPr lang="en-US" sz="1400" b="1" dirty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47490" y="1436265"/>
            <a:ext cx="4285673" cy="1746586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t"/>
          <a:lstStyle/>
          <a:p>
            <a:pPr marL="96838" indent="-96838" algn="just" defTabSz="914206"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Century Gothic"/>
                <a:cs typeface="Century Gothic"/>
              </a:rPr>
              <a:t>Veiller à l’intégration et à la complémentarité territoriale entre les régions et opter pour la création de </a:t>
            </a:r>
            <a:r>
              <a:rPr lang="fr-FR" sz="1200" b="1" dirty="0" smtClean="0">
                <a:latin typeface="Century Gothic"/>
                <a:cs typeface="Century Gothic"/>
              </a:rPr>
              <a:t>districts économiques </a:t>
            </a:r>
          </a:p>
          <a:p>
            <a:pPr marL="96838" indent="-96838" algn="just" defTabSz="914206"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Century Gothic"/>
                <a:cs typeface="Century Gothic"/>
              </a:rPr>
              <a:t>Repenser le cadre institutionnel et légal de l’aménagement du territoire dans le cadre d’un </a:t>
            </a:r>
            <a:r>
              <a:rPr lang="fr-FR" sz="1200" b="1" dirty="0" smtClean="0">
                <a:latin typeface="Century Gothic"/>
                <a:cs typeface="Century Gothic"/>
              </a:rPr>
              <a:t>renforcement de la décentralisation </a:t>
            </a:r>
          </a:p>
          <a:p>
            <a:pPr marL="96838" indent="-96838" algn="just" defTabSz="914206"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Century Gothic"/>
                <a:cs typeface="Century Gothic"/>
              </a:rPr>
              <a:t>Sauvegarder les équilibres naturels et procéder à une </a:t>
            </a:r>
            <a:r>
              <a:rPr lang="fr-FR" sz="1200" b="1" dirty="0" smtClean="0">
                <a:latin typeface="Century Gothic"/>
                <a:cs typeface="Century Gothic"/>
              </a:rPr>
              <a:t>nouvelle répartition des activités économiques </a:t>
            </a:r>
            <a:r>
              <a:rPr lang="fr-FR" sz="1200" dirty="0" smtClean="0">
                <a:latin typeface="Century Gothic"/>
                <a:cs typeface="Century Gothic"/>
              </a:rPr>
              <a:t>et sociales </a:t>
            </a:r>
            <a:endParaRPr lang="ar-TN" sz="1200" dirty="0" smtClean="0">
              <a:latin typeface="Century Gothic"/>
              <a:cs typeface="Century Gothic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768635" y="3198926"/>
            <a:ext cx="1446838" cy="727498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t" anchorCtr="0"/>
          <a:lstStyle/>
          <a:p>
            <a:pPr marL="95250" lvl="3">
              <a:spcAft>
                <a:spcPts val="300"/>
              </a:spcAft>
              <a:buFont typeface="+mj-lt"/>
              <a:buAutoNum type="arabicPeriod"/>
            </a:pPr>
            <a:r>
              <a:rPr lang="fr-FR" sz="1200" b="1" dirty="0" smtClean="0">
                <a:latin typeface="Century Gothic"/>
                <a:cs typeface="Century Gothic"/>
              </a:rPr>
              <a:t>Maitrise de l’utilisation des ressources hydriques</a:t>
            </a:r>
          </a:p>
          <a:p>
            <a:pPr marL="95250" lvl="3">
              <a:spcAft>
                <a:spcPts val="300"/>
              </a:spcAft>
              <a:buFont typeface="+mj-lt"/>
              <a:buAutoNum type="arabicPeriod"/>
            </a:pPr>
            <a:endParaRPr lang="en-US" sz="1100" b="1" dirty="0">
              <a:latin typeface="Century Gothic"/>
              <a:cs typeface="Century Gothic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29309" y="3215001"/>
            <a:ext cx="1526659" cy="3076641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354013" lvl="2" defTabSz="1611313"/>
            <a:r>
              <a:rPr lang="fr-FR" sz="1300" b="1" dirty="0" smtClean="0">
                <a:latin typeface="Century Gothic"/>
                <a:cs typeface="Century Gothic"/>
              </a:rPr>
              <a:t>Maitrise et rationalisation de l’utilisation des ressources naturell</a:t>
            </a:r>
            <a:r>
              <a:rPr lang="fr-FR" sz="1200" b="1" dirty="0" smtClean="0">
                <a:latin typeface="Century Gothic"/>
                <a:cs typeface="Century Gothic"/>
              </a:rPr>
              <a:t>es </a:t>
            </a:r>
            <a:endParaRPr lang="ar-TN" sz="1200" b="1" dirty="0">
              <a:latin typeface="Century Gothic"/>
              <a:cs typeface="Century Gothic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738255" y="3231076"/>
            <a:ext cx="4294909" cy="3042094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 anchorCtr="0"/>
          <a:lstStyle/>
          <a:p>
            <a:pPr marL="96838" indent="-96838" defTabSz="914206"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Century Gothic"/>
                <a:cs typeface="Century Gothic"/>
              </a:rPr>
              <a:t>Maitrise des eaux de ruissellement, construction et interconnexion des </a:t>
            </a:r>
            <a:r>
              <a:rPr lang="fr-FR" sz="1200" b="1" dirty="0" smtClean="0">
                <a:latin typeface="Century Gothic"/>
                <a:cs typeface="Century Gothic"/>
              </a:rPr>
              <a:t>barrages</a:t>
            </a:r>
            <a:r>
              <a:rPr lang="fr-FR" sz="1200" dirty="0" smtClean="0">
                <a:latin typeface="Century Gothic"/>
                <a:cs typeface="Century Gothic"/>
              </a:rPr>
              <a:t>, </a:t>
            </a:r>
            <a:r>
              <a:rPr lang="fr-FR" sz="1200" b="1" dirty="0" smtClean="0">
                <a:latin typeface="Century Gothic"/>
                <a:cs typeface="Century Gothic"/>
              </a:rPr>
              <a:t>dessalement des eaux de mer </a:t>
            </a:r>
            <a:r>
              <a:rPr lang="fr-FR" sz="1200" dirty="0" smtClean="0">
                <a:latin typeface="Century Gothic"/>
                <a:cs typeface="Century Gothic"/>
              </a:rPr>
              <a:t>et des eaux souterraines salines  </a:t>
            </a:r>
          </a:p>
          <a:p>
            <a:pPr marL="96838" indent="-96838" defTabSz="914206"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Century Gothic"/>
                <a:cs typeface="Century Gothic"/>
              </a:rPr>
              <a:t>Promulgation d’un nouveau </a:t>
            </a:r>
            <a:r>
              <a:rPr lang="fr-FR" sz="1200" b="1" dirty="0" smtClean="0">
                <a:latin typeface="Century Gothic"/>
                <a:cs typeface="Century Gothic"/>
              </a:rPr>
              <a:t>code des eaux</a:t>
            </a:r>
          </a:p>
          <a:p>
            <a:pPr marL="96838" indent="-96838" defTabSz="914206"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Century Gothic"/>
                <a:cs typeface="Century Gothic"/>
              </a:rPr>
              <a:t>Amélioration de la qualité des </a:t>
            </a:r>
            <a:r>
              <a:rPr lang="fr-FR" sz="1200" b="1" dirty="0" smtClean="0">
                <a:latin typeface="Century Gothic"/>
                <a:cs typeface="Century Gothic"/>
              </a:rPr>
              <a:t>eaux traitées </a:t>
            </a:r>
            <a:r>
              <a:rPr lang="fr-FR" sz="1200" dirty="0" smtClean="0">
                <a:latin typeface="Century Gothic"/>
                <a:cs typeface="Century Gothic"/>
              </a:rPr>
              <a:t>et élargissement de leur domaine d’utilisation </a:t>
            </a:r>
          </a:p>
          <a:p>
            <a:pPr marL="96838" indent="-96838" defTabSz="914206"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Century Gothic"/>
                <a:cs typeface="Century Gothic"/>
              </a:rPr>
              <a:t>Généralisation de l’utilisation </a:t>
            </a:r>
            <a:r>
              <a:rPr lang="fr-FR" sz="1200" b="1" dirty="0" smtClean="0">
                <a:latin typeface="Century Gothic"/>
                <a:cs typeface="Century Gothic"/>
              </a:rPr>
              <a:t>des techniques d’économie de l’eau</a:t>
            </a:r>
          </a:p>
          <a:p>
            <a:pPr marL="96838" lvl="3" indent="-96838" defTabSz="914206"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Century Gothic"/>
                <a:cs typeface="Century Gothic"/>
              </a:rPr>
              <a:t>Mise à jour des </a:t>
            </a:r>
            <a:r>
              <a:rPr lang="fr-FR" sz="1200" b="1" dirty="0" smtClean="0">
                <a:latin typeface="Century Gothic"/>
                <a:cs typeface="Century Gothic"/>
              </a:rPr>
              <a:t>cartes</a:t>
            </a:r>
            <a:r>
              <a:rPr lang="fr-FR" sz="1200" dirty="0" smtClean="0">
                <a:latin typeface="Century Gothic"/>
                <a:cs typeface="Century Gothic"/>
              </a:rPr>
              <a:t> des terres agricoles</a:t>
            </a:r>
            <a:endParaRPr lang="ar-TN" sz="1200" dirty="0" smtClean="0">
              <a:latin typeface="Century Gothic"/>
              <a:cs typeface="Century Gothic"/>
            </a:endParaRPr>
          </a:p>
          <a:p>
            <a:pPr marL="96838" indent="-96838" defTabSz="914206"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Century Gothic"/>
                <a:cs typeface="Century Gothic"/>
              </a:rPr>
              <a:t>Implication des populations locales dans la </a:t>
            </a:r>
            <a:r>
              <a:rPr lang="fr-FR" sz="1200" b="1" dirty="0" smtClean="0">
                <a:latin typeface="Century Gothic"/>
                <a:cs typeface="Century Gothic"/>
              </a:rPr>
              <a:t>gestion forestière</a:t>
            </a:r>
            <a:endParaRPr lang="ar-TN" sz="1200" b="1" dirty="0" smtClean="0">
              <a:latin typeface="Century Gothic"/>
              <a:cs typeface="Century Gothic"/>
            </a:endParaRPr>
          </a:p>
          <a:p>
            <a:pPr marL="96838" indent="-96838" defTabSz="914206"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Century Gothic"/>
                <a:cs typeface="Century Gothic"/>
              </a:rPr>
              <a:t>Réforme du </a:t>
            </a:r>
            <a:r>
              <a:rPr lang="fr-FR" sz="1200" b="1" dirty="0" smtClean="0">
                <a:latin typeface="Century Gothic"/>
                <a:cs typeface="Century Gothic"/>
              </a:rPr>
              <a:t>code forestier</a:t>
            </a:r>
            <a:endParaRPr lang="ar-TN" sz="1200" b="1" dirty="0" smtClean="0">
              <a:latin typeface="Century Gothic"/>
              <a:cs typeface="Century Gothic"/>
            </a:endParaRPr>
          </a:p>
          <a:p>
            <a:pPr marL="96838" indent="-96838" defTabSz="914206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200" dirty="0" smtClean="0">
                <a:latin typeface="Century Gothic"/>
                <a:cs typeface="Century Gothic"/>
              </a:rPr>
              <a:t>Lutte contre la désertification, l’érosion et l’exploitation abusive des pâturages et la protection du sol </a:t>
            </a:r>
            <a:endParaRPr lang="ar-TN" sz="1200" dirty="0" smtClean="0">
              <a:latin typeface="Century Gothic"/>
              <a:cs typeface="Century Gothic"/>
            </a:endParaRPr>
          </a:p>
        </p:txBody>
      </p:sp>
      <p:sp>
        <p:nvSpPr>
          <p:cNvPr id="26" name="Pentagon 22"/>
          <p:cNvSpPr/>
          <p:nvPr/>
        </p:nvSpPr>
        <p:spPr>
          <a:xfrm>
            <a:off x="129309" y="3215375"/>
            <a:ext cx="360000" cy="3082594"/>
          </a:xfrm>
          <a:prstGeom prst="homePlate">
            <a:avLst/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/>
              <a:cs typeface="Century Gothic"/>
            </a:endParaRPr>
          </a:p>
        </p:txBody>
      </p:sp>
      <p:sp>
        <p:nvSpPr>
          <p:cNvPr id="27" name="Oval 29"/>
          <p:cNvSpPr/>
          <p:nvPr/>
        </p:nvSpPr>
        <p:spPr>
          <a:xfrm>
            <a:off x="99307" y="4360392"/>
            <a:ext cx="365760" cy="352323"/>
          </a:xfrm>
          <a:prstGeom prst="ellipse">
            <a:avLst/>
          </a:prstGeom>
          <a:solidFill>
            <a:schemeClr val="bg1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ar-TN" sz="1400" b="1" dirty="0" smtClean="0">
                <a:solidFill>
                  <a:schemeClr val="bg2"/>
                </a:solidFill>
                <a:latin typeface="Century Gothic"/>
                <a:cs typeface="Century Gothic"/>
              </a:rPr>
              <a:t>2</a:t>
            </a:r>
            <a:endParaRPr lang="en-US" sz="1400" b="1" dirty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  <p:sp>
        <p:nvSpPr>
          <p:cNvPr id="21" name="Isosceles Triangle 65"/>
          <p:cNvSpPr/>
          <p:nvPr/>
        </p:nvSpPr>
        <p:spPr>
          <a:xfrm rot="5400000">
            <a:off x="4372196" y="3501148"/>
            <a:ext cx="548640" cy="91440"/>
          </a:xfrm>
          <a:prstGeom prst="triangle">
            <a:avLst/>
          </a:prstGeom>
          <a:solidFill>
            <a:srgbClr val="E51B2E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29309" y="999395"/>
            <a:ext cx="4424217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 Objectifs 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756727" y="999394"/>
            <a:ext cx="4267199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Réformes &amp; Projets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297204" y="3198828"/>
            <a:ext cx="1245600" cy="726613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85725" lvl="2" indent="-85725" defTabSz="895350">
              <a:lnSpc>
                <a:spcPts val="1300"/>
              </a:lnSpc>
              <a:buClr>
                <a:srgbClr val="FF0000"/>
              </a:buClr>
            </a:pPr>
            <a:r>
              <a:rPr lang="fr-FR" sz="1100" b="1" dirty="0" smtClean="0">
                <a:latin typeface="Century Gothic"/>
                <a:cs typeface="Century Gothic"/>
              </a:rPr>
              <a:t>2. </a:t>
            </a:r>
            <a:r>
              <a:rPr lang="fr-FR" sz="1200" b="1" dirty="0" smtClean="0">
                <a:latin typeface="Century Gothic"/>
                <a:cs typeface="Century Gothic"/>
              </a:rPr>
              <a:t>Protection de la richesse naturelle</a:t>
            </a:r>
          </a:p>
        </p:txBody>
      </p:sp>
      <p:sp>
        <p:nvSpPr>
          <p:cNvPr id="37" name="Isosceles Triangle 65"/>
          <p:cNvSpPr/>
          <p:nvPr/>
        </p:nvSpPr>
        <p:spPr>
          <a:xfrm rot="5400000">
            <a:off x="4413760" y="2157163"/>
            <a:ext cx="548640" cy="9144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52434" y="3986602"/>
            <a:ext cx="2930402" cy="2295804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96838" lvl="2" indent="-96838" defTabSz="895350">
              <a:lnSpc>
                <a:spcPts val="13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100" dirty="0" smtClean="0">
                <a:latin typeface="Century Gothic"/>
                <a:cs typeface="Century Gothic"/>
              </a:rPr>
              <a:t>Augmenter le </a:t>
            </a:r>
            <a:r>
              <a:rPr lang="fr-FR" sz="1100" b="1" dirty="0" smtClean="0">
                <a:latin typeface="Century Gothic"/>
                <a:cs typeface="Century Gothic"/>
              </a:rPr>
              <a:t>taux de mobilisation des ressources hydriques </a:t>
            </a:r>
            <a:r>
              <a:rPr lang="fr-FR" sz="1100" dirty="0" smtClean="0">
                <a:latin typeface="Century Gothic"/>
                <a:cs typeface="Century Gothic"/>
              </a:rPr>
              <a:t>de 93% en 2015 à 95% en 2020</a:t>
            </a:r>
          </a:p>
          <a:p>
            <a:pPr marL="96838" lvl="2" indent="-96838" defTabSz="895350">
              <a:lnSpc>
                <a:spcPts val="13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100" dirty="0" smtClean="0">
                <a:latin typeface="Century Gothic"/>
                <a:cs typeface="Century Gothic"/>
              </a:rPr>
              <a:t>Augmenter le </a:t>
            </a:r>
            <a:r>
              <a:rPr lang="fr-FR" sz="1100" b="1" dirty="0" smtClean="0">
                <a:latin typeface="Century Gothic"/>
                <a:cs typeface="Century Gothic"/>
              </a:rPr>
              <a:t>taux de desserte en eau potable</a:t>
            </a:r>
            <a:r>
              <a:rPr lang="fr-FR" sz="1100" dirty="0" smtClean="0">
                <a:latin typeface="Century Gothic"/>
                <a:cs typeface="Century Gothic"/>
              </a:rPr>
              <a:t> en milieu rural de 94% en 2015 à 96% en 2020</a:t>
            </a:r>
          </a:p>
          <a:p>
            <a:pPr marL="96838" lvl="2" indent="-96838" defTabSz="895350">
              <a:lnSpc>
                <a:spcPts val="13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100" dirty="0" smtClean="0">
                <a:latin typeface="Century Gothic"/>
                <a:cs typeface="Century Gothic"/>
              </a:rPr>
              <a:t>Accroitre la </a:t>
            </a:r>
            <a:r>
              <a:rPr lang="fr-FR" sz="1100" b="1" dirty="0" smtClean="0">
                <a:latin typeface="Century Gothic"/>
                <a:cs typeface="Century Gothic"/>
              </a:rPr>
              <a:t>proportion</a:t>
            </a:r>
            <a:r>
              <a:rPr lang="fr-FR" sz="1100" dirty="0" smtClean="0">
                <a:latin typeface="Century Gothic"/>
                <a:cs typeface="Century Gothic"/>
              </a:rPr>
              <a:t> des zones irriguées équipées en </a:t>
            </a:r>
            <a:r>
              <a:rPr lang="fr-FR" sz="1100" b="1" dirty="0" smtClean="0">
                <a:latin typeface="Century Gothic"/>
                <a:cs typeface="Century Gothic"/>
              </a:rPr>
              <a:t>techniques économes en eau </a:t>
            </a:r>
            <a:r>
              <a:rPr lang="fr-FR" sz="1100" dirty="0" smtClean="0">
                <a:latin typeface="Century Gothic"/>
                <a:cs typeface="Century Gothic"/>
              </a:rPr>
              <a:t>de 90% en 2015 à 95% en 2020 </a:t>
            </a:r>
          </a:p>
          <a:p>
            <a:pPr marL="96838" lvl="2" indent="-96838" defTabSz="895350">
              <a:lnSpc>
                <a:spcPts val="13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100" dirty="0" smtClean="0">
                <a:latin typeface="Century Gothic"/>
                <a:cs typeface="Century Gothic"/>
              </a:rPr>
              <a:t>Atteindre </a:t>
            </a:r>
            <a:r>
              <a:rPr lang="fr-FR" sz="1100" b="1" dirty="0" smtClean="0">
                <a:latin typeface="Century Gothic"/>
                <a:cs typeface="Century Gothic"/>
              </a:rPr>
              <a:t>un taux de réutilisation des eaux usées de 50% </a:t>
            </a:r>
            <a:r>
              <a:rPr lang="fr-FR" sz="1100" dirty="0" smtClean="0">
                <a:latin typeface="Century Gothic"/>
                <a:cs typeface="Century Gothic"/>
              </a:rPr>
              <a:t>contre 25% en 2015 </a:t>
            </a:r>
          </a:p>
          <a:p>
            <a:pPr marL="96838" lvl="2" indent="-96838" defTabSz="895350">
              <a:lnSpc>
                <a:spcPts val="13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100" dirty="0" smtClean="0">
                <a:latin typeface="Century Gothic"/>
                <a:cs typeface="Century Gothic"/>
              </a:rPr>
              <a:t>Augmenter le taux de la </a:t>
            </a:r>
            <a:r>
              <a:rPr lang="fr-FR" sz="1100" b="1" dirty="0" smtClean="0">
                <a:latin typeface="Century Gothic"/>
                <a:cs typeface="Century Gothic"/>
              </a:rPr>
              <a:t>couverture forestière</a:t>
            </a:r>
            <a:r>
              <a:rPr lang="fr-FR" sz="1100" dirty="0" smtClean="0">
                <a:latin typeface="Century Gothic"/>
                <a:cs typeface="Century Gothic"/>
              </a:rPr>
              <a:t> de 8,3% à 8,7% en 2020</a:t>
            </a:r>
            <a:endParaRPr lang="ar-TN" sz="1100" dirty="0" smtClean="0">
              <a:latin typeface="Century Gothic"/>
              <a:cs typeface="Century Gothic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 </a:t>
            </a:r>
          </a:p>
          <a:p>
            <a:pPr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N°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5 : l’Economie verte, pilier du développement durable</a:t>
            </a:r>
          </a:p>
        </p:txBody>
      </p:sp>
    </p:spTree>
    <p:extLst>
      <p:ext uri="{BB962C8B-B14F-4D97-AF65-F5344CB8AC3E}">
        <p14:creationId xmlns:p14="http://schemas.microsoft.com/office/powerpoint/2010/main" val="357369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5134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41"/>
          <p:cNvSpPr/>
          <p:nvPr/>
        </p:nvSpPr>
        <p:spPr>
          <a:xfrm>
            <a:off x="166254" y="1641074"/>
            <a:ext cx="1717964" cy="2737277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450850" lvl="2" defTabSz="1611313"/>
            <a:r>
              <a:rPr lang="fr-FR" sz="1400" b="1" dirty="0" smtClean="0">
                <a:latin typeface="Century Gothic"/>
                <a:cs typeface="Century Gothic"/>
              </a:rPr>
              <a:t>Maitrise et rationalisation de l’utilisation des ressources naturelles 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26" name="Pentagon 22"/>
          <p:cNvSpPr/>
          <p:nvPr/>
        </p:nvSpPr>
        <p:spPr>
          <a:xfrm>
            <a:off x="166254" y="1641073"/>
            <a:ext cx="360000" cy="2762693"/>
          </a:xfrm>
          <a:prstGeom prst="homePlate">
            <a:avLst/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/>
              <a:cs typeface="Century Gothic"/>
            </a:endParaRPr>
          </a:p>
        </p:txBody>
      </p:sp>
      <p:sp>
        <p:nvSpPr>
          <p:cNvPr id="27" name="Oval 29"/>
          <p:cNvSpPr/>
          <p:nvPr/>
        </p:nvSpPr>
        <p:spPr>
          <a:xfrm>
            <a:off x="168406" y="2772430"/>
            <a:ext cx="360000" cy="3600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2</a:t>
            </a:r>
            <a:endParaRPr lang="en-US" sz="16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7019" y="1139628"/>
            <a:ext cx="4488871" cy="432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 Objectifs 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839855" y="1139628"/>
            <a:ext cx="4193309" cy="432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Réformes &amp; Projets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76582" y="1654487"/>
            <a:ext cx="2650836" cy="2723864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92075" lvl="2" algn="ctr" defTabSz="895350">
              <a:spcAft>
                <a:spcPts val="1200"/>
              </a:spcAft>
              <a:buClr>
                <a:srgbClr val="FF0000"/>
              </a:buClr>
            </a:pPr>
            <a:r>
              <a:rPr lang="fr-FR" sz="1400" b="1" dirty="0" smtClean="0">
                <a:latin typeface="Century Gothic"/>
                <a:cs typeface="Century Gothic"/>
              </a:rPr>
              <a:t>3. Une agriculture moderne garantie de la sécurité alimentaire </a:t>
            </a:r>
          </a:p>
          <a:p>
            <a:pPr marL="176213" lvl="2" indent="-84138" defTabSz="895350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Accroitre le taux de </a:t>
            </a:r>
            <a:r>
              <a:rPr lang="fr-FR" sz="1400" b="1" dirty="0" smtClean="0">
                <a:latin typeface="Century Gothic"/>
                <a:cs typeface="Century Gothic"/>
              </a:rPr>
              <a:t>croissance du secteur agricole </a:t>
            </a:r>
            <a:r>
              <a:rPr lang="fr-FR" sz="1400" dirty="0" smtClean="0">
                <a:latin typeface="Century Gothic"/>
                <a:cs typeface="Century Gothic"/>
              </a:rPr>
              <a:t>à une moyenne annuelle de </a:t>
            </a:r>
            <a:r>
              <a:rPr lang="fr-FR" sz="1400" b="1" dirty="0" smtClean="0">
                <a:latin typeface="Century Gothic"/>
                <a:cs typeface="Century Gothic"/>
              </a:rPr>
              <a:t>3,6%</a:t>
            </a:r>
            <a:r>
              <a:rPr lang="fr-FR" sz="1400" dirty="0" smtClean="0">
                <a:latin typeface="Century Gothic"/>
                <a:cs typeface="Century Gothic"/>
              </a:rPr>
              <a:t> au cours de la période  2016-2020 </a:t>
            </a:r>
          </a:p>
          <a:p>
            <a:pPr marL="176213" lvl="2" indent="-84138" defTabSz="8953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Hisser la part des </a:t>
            </a:r>
            <a:r>
              <a:rPr lang="fr-FR" sz="1400" b="1" dirty="0" smtClean="0">
                <a:latin typeface="Century Gothic"/>
                <a:cs typeface="Century Gothic"/>
              </a:rPr>
              <a:t>produits agro-alimentaires </a:t>
            </a:r>
            <a:r>
              <a:rPr lang="fr-FR" sz="1400" dirty="0" smtClean="0">
                <a:latin typeface="Century Gothic"/>
                <a:cs typeface="Century Gothic"/>
              </a:rPr>
              <a:t>dans les </a:t>
            </a:r>
            <a:r>
              <a:rPr lang="fr-FR" sz="1400" b="1" dirty="0" smtClean="0">
                <a:latin typeface="Century Gothic"/>
                <a:cs typeface="Century Gothic"/>
              </a:rPr>
              <a:t>exportations</a:t>
            </a:r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845226" y="1642351"/>
            <a:ext cx="4187938" cy="273600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 anchorCtr="0"/>
          <a:lstStyle/>
          <a:p>
            <a:pPr marL="223838" indent="-223838" defTabSz="914206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400" b="1" dirty="0" smtClean="0">
                <a:latin typeface="Century Gothic"/>
                <a:cs typeface="Century Gothic"/>
              </a:rPr>
              <a:t>Moderniser</a:t>
            </a:r>
            <a:r>
              <a:rPr lang="fr-FR" sz="1400" dirty="0" smtClean="0">
                <a:latin typeface="Century Gothic"/>
                <a:cs typeface="Century Gothic"/>
              </a:rPr>
              <a:t> l’activité agricole et </a:t>
            </a:r>
            <a:r>
              <a:rPr lang="fr-FR" sz="1400" b="1" dirty="0" smtClean="0">
                <a:latin typeface="Century Gothic"/>
                <a:cs typeface="Century Gothic"/>
              </a:rPr>
              <a:t>intensifier</a:t>
            </a:r>
            <a:r>
              <a:rPr lang="fr-FR" sz="1400" dirty="0" smtClean="0">
                <a:latin typeface="Century Gothic"/>
                <a:cs typeface="Century Gothic"/>
              </a:rPr>
              <a:t> la production agricole </a:t>
            </a:r>
          </a:p>
          <a:p>
            <a:pPr marL="223838" indent="-223838" defTabSz="914206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400" dirty="0" smtClean="0">
                <a:latin typeface="Century Gothic"/>
                <a:cs typeface="Century Gothic"/>
              </a:rPr>
              <a:t>Résoudre les problématiques à caractère foncier, lutter contre le </a:t>
            </a:r>
            <a:r>
              <a:rPr lang="fr-FR" sz="1400" b="1" dirty="0" smtClean="0">
                <a:latin typeface="Century Gothic"/>
                <a:cs typeface="Century Gothic"/>
              </a:rPr>
              <a:t>morcellement</a:t>
            </a:r>
            <a:r>
              <a:rPr lang="fr-FR" sz="1400" dirty="0" smtClean="0">
                <a:latin typeface="Century Gothic"/>
                <a:cs typeface="Century Gothic"/>
              </a:rPr>
              <a:t> de la propriété et veiller à l’utilisation efficace des terres domaniales agricoles </a:t>
            </a:r>
          </a:p>
          <a:p>
            <a:pPr marL="223838" indent="-223838" defTabSz="914206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400" dirty="0" smtClean="0">
                <a:latin typeface="Century Gothic"/>
                <a:cs typeface="Century Gothic"/>
              </a:rPr>
              <a:t>Promouvoir le secteur de </a:t>
            </a:r>
            <a:r>
              <a:rPr lang="fr-FR" sz="1400" b="1" dirty="0" smtClean="0">
                <a:latin typeface="Century Gothic"/>
                <a:cs typeface="Century Gothic"/>
              </a:rPr>
              <a:t>l’aquaculture</a:t>
            </a:r>
            <a:r>
              <a:rPr lang="fr-FR" sz="1400" dirty="0" smtClean="0">
                <a:latin typeface="Century Gothic"/>
                <a:cs typeface="Century Gothic"/>
              </a:rPr>
              <a:t> et protéger la richesse halieutique </a:t>
            </a:r>
            <a:endParaRPr lang="ar-TN" sz="1400" dirty="0" smtClean="0">
              <a:latin typeface="Century Gothic"/>
              <a:cs typeface="Century Goth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6254" y="4470381"/>
            <a:ext cx="4488873" cy="180000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marL="446088" lvl="2" defTabSz="1611313"/>
            <a:endParaRPr lang="fr-FR" sz="1400" b="1" dirty="0" smtClean="0">
              <a:latin typeface="Century Gothic"/>
              <a:cs typeface="Century Gothic"/>
            </a:endParaRPr>
          </a:p>
          <a:p>
            <a:pPr marL="446088" lvl="2" algn="ctr" defTabSz="1611313">
              <a:spcAft>
                <a:spcPts val="600"/>
              </a:spcAft>
            </a:pPr>
            <a:r>
              <a:rPr lang="fr-FR" sz="1500" b="1" dirty="0" smtClean="0">
                <a:latin typeface="Century Gothic"/>
                <a:cs typeface="Century Gothic"/>
              </a:rPr>
              <a:t>Maitrise de la consommation de l’énergie</a:t>
            </a:r>
          </a:p>
          <a:p>
            <a:pPr marL="628650" lvl="3" indent="-93663" defTabSz="895350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Augmenter la part des </a:t>
            </a:r>
            <a:r>
              <a:rPr lang="fr-FR" sz="1400" b="1" dirty="0" smtClean="0">
                <a:latin typeface="Century Gothic"/>
                <a:cs typeface="Century Gothic"/>
              </a:rPr>
              <a:t>énergies renouvelables </a:t>
            </a:r>
            <a:r>
              <a:rPr lang="fr-FR" sz="1400" dirty="0" smtClean="0">
                <a:latin typeface="Century Gothic"/>
                <a:cs typeface="Century Gothic"/>
              </a:rPr>
              <a:t>dans le mix énergétique de 3% à </a:t>
            </a:r>
            <a:r>
              <a:rPr lang="fr-FR" sz="1400" b="1" dirty="0" smtClean="0">
                <a:latin typeface="Century Gothic"/>
                <a:cs typeface="Century Gothic"/>
              </a:rPr>
              <a:t>12%</a:t>
            </a:r>
            <a:r>
              <a:rPr lang="fr-FR" sz="1400" dirty="0" smtClean="0">
                <a:latin typeface="Century Gothic"/>
                <a:cs typeface="Century Gothic"/>
              </a:rPr>
              <a:t> </a:t>
            </a:r>
            <a:r>
              <a:rPr lang="fr-FR" sz="1400" b="1" dirty="0" smtClean="0">
                <a:latin typeface="Century Gothic"/>
                <a:cs typeface="Century Gothic"/>
              </a:rPr>
              <a:t>en 2020</a:t>
            </a:r>
          </a:p>
          <a:p>
            <a:pPr marL="628650" lvl="3" indent="-93663" defTabSz="895350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b="1" dirty="0" smtClean="0">
                <a:latin typeface="Century Gothic"/>
                <a:cs typeface="Century Gothic"/>
              </a:rPr>
              <a:t>Réduire l’intensité énergétique </a:t>
            </a:r>
            <a:r>
              <a:rPr lang="fr-FR" sz="1400" dirty="0" smtClean="0">
                <a:latin typeface="Century Gothic"/>
                <a:cs typeface="Century Gothic"/>
              </a:rPr>
              <a:t>de 3% annuellement </a:t>
            </a:r>
            <a:endParaRPr lang="en-US" sz="1400" dirty="0" smtClean="0">
              <a:latin typeface="Century Gothic"/>
              <a:cs typeface="Century Gothic"/>
            </a:endParaRPr>
          </a:p>
          <a:p>
            <a:pPr marL="446088" lvl="2" defTabSz="1611313"/>
            <a:endParaRPr lang="ar-TN" sz="1400" b="1" dirty="0">
              <a:latin typeface="Century Gothic"/>
              <a:cs typeface="Century Gothic"/>
            </a:endParaRPr>
          </a:p>
        </p:txBody>
      </p:sp>
      <p:sp>
        <p:nvSpPr>
          <p:cNvPr id="15" name="Pentagon 22"/>
          <p:cNvSpPr/>
          <p:nvPr/>
        </p:nvSpPr>
        <p:spPr>
          <a:xfrm>
            <a:off x="166254" y="4470381"/>
            <a:ext cx="360000" cy="1800000"/>
          </a:xfrm>
          <a:prstGeom prst="homePlat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/>
              <a:cs typeface="Century Gothic"/>
            </a:endParaRPr>
          </a:p>
        </p:txBody>
      </p:sp>
      <p:sp>
        <p:nvSpPr>
          <p:cNvPr id="16" name="Oval 29"/>
          <p:cNvSpPr/>
          <p:nvPr/>
        </p:nvSpPr>
        <p:spPr>
          <a:xfrm>
            <a:off x="168405" y="5166161"/>
            <a:ext cx="360000" cy="360000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6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3</a:t>
            </a:r>
            <a:endParaRPr lang="en-US" sz="16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76800" y="4487584"/>
            <a:ext cx="4119418" cy="1782797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 anchorCtr="0">
            <a:normAutofit/>
          </a:bodyPr>
          <a:lstStyle/>
          <a:p>
            <a:pPr marL="223838" lvl="0" indent="-223838" defTabSz="914206"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400" smtClean="0">
                <a:latin typeface="Century Gothic"/>
                <a:cs typeface="Century Gothic"/>
              </a:rPr>
              <a:t>Mettre </a:t>
            </a:r>
            <a:r>
              <a:rPr lang="fr-FR" sz="1400" dirty="0" smtClean="0">
                <a:latin typeface="Century Gothic"/>
                <a:cs typeface="Century Gothic"/>
              </a:rPr>
              <a:t>en place le </a:t>
            </a:r>
            <a:r>
              <a:rPr lang="fr-FR" sz="1400" b="1" dirty="0" smtClean="0">
                <a:latin typeface="Century Gothic"/>
                <a:cs typeface="Century Gothic"/>
              </a:rPr>
              <a:t>cadre juridique </a:t>
            </a:r>
            <a:r>
              <a:rPr lang="fr-FR" sz="1400" dirty="0" smtClean="0">
                <a:latin typeface="Century Gothic"/>
                <a:cs typeface="Century Gothic"/>
              </a:rPr>
              <a:t>propice à l’identification et l’exploitation d’autres sources d’énergie</a:t>
            </a:r>
          </a:p>
        </p:txBody>
      </p:sp>
      <p:sp>
        <p:nvSpPr>
          <p:cNvPr id="24" name="Isosceles Triangle 65"/>
          <p:cNvSpPr/>
          <p:nvPr/>
        </p:nvSpPr>
        <p:spPr>
          <a:xfrm rot="5400000">
            <a:off x="4252380" y="2834345"/>
            <a:ext cx="1026140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28" name="Isosceles Triangle 65"/>
          <p:cNvSpPr/>
          <p:nvPr/>
        </p:nvSpPr>
        <p:spPr>
          <a:xfrm rot="5400000">
            <a:off x="4297452" y="5187812"/>
            <a:ext cx="935995" cy="144000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 </a:t>
            </a:r>
          </a:p>
          <a:p>
            <a:pPr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/>
                <a:cs typeface="Century Gothic"/>
              </a:rPr>
              <a:t>N°</a:t>
            </a:r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5 : l’Economie verte, pilier du développement durable</a:t>
            </a:r>
          </a:p>
        </p:txBody>
      </p:sp>
    </p:spTree>
    <p:extLst>
      <p:ext uri="{BB962C8B-B14F-4D97-AF65-F5344CB8AC3E}">
        <p14:creationId xmlns:p14="http://schemas.microsoft.com/office/powerpoint/2010/main" val="357369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782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176851" y="1164938"/>
            <a:ext cx="4369622" cy="432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 smtClean="0">
                <a:latin typeface="Century Gothic"/>
                <a:cs typeface="Century Gothic"/>
              </a:rPr>
              <a:t> Objectifs 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19997" y="1164938"/>
            <a:ext cx="3961143" cy="432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A6A6A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/>
          <a:lstStyle/>
          <a:p>
            <a:pPr marL="90488" lvl="3" indent="-42863" algn="ctr">
              <a:spcAft>
                <a:spcPts val="300"/>
              </a:spcAft>
            </a:pPr>
            <a:r>
              <a:rPr lang="fr-FR" sz="1600" b="1" dirty="0">
                <a:latin typeface="Century Gothic"/>
                <a:cs typeface="Century Gothic"/>
              </a:rPr>
              <a:t>Réformes &amp; Projets</a:t>
            </a:r>
            <a:endParaRPr lang="ar-TN" sz="1600" b="1" dirty="0"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6852" y="1686790"/>
            <a:ext cx="4369622" cy="4283996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rtlCol="0" anchor="ctr" anchorCtr="0"/>
          <a:lstStyle/>
          <a:p>
            <a:pPr marL="530225" lvl="2" algn="ctr">
              <a:spcAft>
                <a:spcPts val="1200"/>
              </a:spcAft>
            </a:pPr>
            <a:r>
              <a:rPr lang="fr-FR" sz="1400" b="1" dirty="0" smtClean="0">
                <a:latin typeface="Century Gothic"/>
                <a:cs typeface="Century Gothic"/>
              </a:rPr>
              <a:t>Développement durable et protection de l’environnement </a:t>
            </a:r>
          </a:p>
          <a:p>
            <a:pPr marL="530225" lvl="2" defTabSz="8953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Atteindre </a:t>
            </a:r>
            <a:r>
              <a:rPr lang="fr-FR" sz="1400" b="1" dirty="0" smtClean="0">
                <a:latin typeface="Century Gothic"/>
                <a:cs typeface="Century Gothic"/>
              </a:rPr>
              <a:t>un taux de valorisation des déchets </a:t>
            </a:r>
            <a:r>
              <a:rPr lang="fr-FR" sz="1400" dirty="0" smtClean="0">
                <a:latin typeface="Century Gothic"/>
                <a:cs typeface="Century Gothic"/>
              </a:rPr>
              <a:t>de </a:t>
            </a:r>
            <a:r>
              <a:rPr lang="fr-FR" sz="1400" b="1" dirty="0" smtClean="0">
                <a:latin typeface="Century Gothic"/>
                <a:cs typeface="Century Gothic"/>
              </a:rPr>
              <a:t>50%</a:t>
            </a:r>
            <a:r>
              <a:rPr lang="fr-FR" sz="1400" dirty="0" smtClean="0">
                <a:latin typeface="Century Gothic"/>
                <a:cs typeface="Century Gothic"/>
              </a:rPr>
              <a:t> à l’horizon 2020</a:t>
            </a:r>
          </a:p>
          <a:p>
            <a:pPr marL="530225" lvl="2" defTabSz="8953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Century Gothic"/>
                <a:cs typeface="Century Gothic"/>
              </a:rPr>
              <a:t>Accroitre le </a:t>
            </a:r>
            <a:r>
              <a:rPr lang="fr-FR" sz="1400" b="1" dirty="0" smtClean="0">
                <a:latin typeface="Century Gothic"/>
                <a:cs typeface="Century Gothic"/>
              </a:rPr>
              <a:t>taux  de raccordement au réseau public d’assainissement </a:t>
            </a:r>
            <a:r>
              <a:rPr lang="fr-FR" sz="1400" dirty="0" smtClean="0">
                <a:latin typeface="Century Gothic"/>
                <a:cs typeface="Century Gothic"/>
              </a:rPr>
              <a:t>dans les communes prises en charge par l’ONAS pour atteindre </a:t>
            </a:r>
            <a:r>
              <a:rPr lang="fr-FR" sz="1400" b="1" dirty="0" smtClean="0">
                <a:latin typeface="Century Gothic"/>
                <a:cs typeface="Century Gothic"/>
              </a:rPr>
              <a:t>92,5% en 2020 </a:t>
            </a:r>
            <a:r>
              <a:rPr lang="fr-FR" sz="1400" dirty="0" smtClean="0">
                <a:latin typeface="Century Gothic"/>
                <a:cs typeface="Century Gothic"/>
              </a:rPr>
              <a:t>contre 91% en 2015</a:t>
            </a:r>
            <a:endParaRPr lang="ar-TN" sz="1400" dirty="0">
              <a:latin typeface="Century Gothic"/>
              <a:cs typeface="Century Gothic"/>
            </a:endParaRPr>
          </a:p>
        </p:txBody>
      </p:sp>
      <p:sp>
        <p:nvSpPr>
          <p:cNvPr id="21" name="Pentagon 22"/>
          <p:cNvSpPr/>
          <p:nvPr/>
        </p:nvSpPr>
        <p:spPr>
          <a:xfrm>
            <a:off x="180107" y="1687954"/>
            <a:ext cx="432000" cy="4283996"/>
          </a:xfrm>
          <a:prstGeom prst="homePlat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/>
              <a:cs typeface="Century Gothic"/>
            </a:endParaRPr>
          </a:p>
        </p:txBody>
      </p:sp>
      <p:sp>
        <p:nvSpPr>
          <p:cNvPr id="22" name="Oval 29"/>
          <p:cNvSpPr/>
          <p:nvPr/>
        </p:nvSpPr>
        <p:spPr>
          <a:xfrm>
            <a:off x="235179" y="3620962"/>
            <a:ext cx="317111" cy="352323"/>
          </a:xfrm>
          <a:prstGeom prst="ellipse">
            <a:avLst/>
          </a:prstGeom>
          <a:solidFill>
            <a:schemeClr val="bg1"/>
          </a:solidFill>
          <a:ln>
            <a:solidFill>
              <a:srgbClr val="980F3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1600" b="1" dirty="0" smtClean="0">
                <a:solidFill>
                  <a:srgbClr val="E51B2E"/>
                </a:solidFill>
                <a:latin typeface="Century Gothic"/>
                <a:cs typeface="Century Gothic"/>
              </a:rPr>
              <a:t>4</a:t>
            </a:r>
            <a:endParaRPr lang="en-US" sz="1600" b="1" dirty="0">
              <a:solidFill>
                <a:srgbClr val="E51B2E"/>
              </a:solidFill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21153" y="1686790"/>
            <a:ext cx="3959987" cy="4283996"/>
          </a:xfrm>
          <a:prstGeom prst="rect">
            <a:avLst/>
          </a:prstGeom>
          <a:ln w="9525">
            <a:solidFill>
              <a:srgbClr val="7F7F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91440" rIns="91440" bIns="91440" rtlCol="0" anchor="ctr" anchorCtr="0"/>
          <a:lstStyle/>
          <a:p>
            <a:pPr marL="223838" indent="-223838" defTabSz="914206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400" dirty="0" smtClean="0">
                <a:latin typeface="Century Gothic"/>
                <a:cs typeface="Century Gothic"/>
              </a:rPr>
              <a:t>Développer le secteur de la </a:t>
            </a:r>
            <a:r>
              <a:rPr lang="fr-FR" sz="1400" b="1" dirty="0" smtClean="0">
                <a:latin typeface="Century Gothic"/>
                <a:cs typeface="Century Gothic"/>
              </a:rPr>
              <a:t>gestion des déchets </a:t>
            </a:r>
            <a:r>
              <a:rPr lang="fr-FR" sz="1400" dirty="0" smtClean="0">
                <a:latin typeface="Century Gothic"/>
                <a:cs typeface="Century Gothic"/>
              </a:rPr>
              <a:t>et impliquer le </a:t>
            </a:r>
            <a:r>
              <a:rPr lang="fr-FR" sz="1400" b="1" dirty="0" smtClean="0">
                <a:latin typeface="Century Gothic"/>
                <a:cs typeface="Century Gothic"/>
              </a:rPr>
              <a:t>secteur privé </a:t>
            </a:r>
            <a:r>
              <a:rPr lang="fr-FR" sz="1400" dirty="0" smtClean="0">
                <a:latin typeface="Century Gothic"/>
                <a:cs typeface="Century Gothic"/>
              </a:rPr>
              <a:t>dans les activités visant leur </a:t>
            </a:r>
            <a:r>
              <a:rPr lang="fr-FR" sz="1400" b="1" dirty="0" smtClean="0">
                <a:latin typeface="Century Gothic"/>
                <a:cs typeface="Century Gothic"/>
              </a:rPr>
              <a:t>valorisation et recyclage</a:t>
            </a:r>
            <a:endParaRPr lang="ar-TN" sz="1400" b="1" dirty="0" smtClean="0">
              <a:latin typeface="Century Gothic"/>
              <a:cs typeface="Century Gothic"/>
            </a:endParaRPr>
          </a:p>
          <a:p>
            <a:pPr marL="223838" indent="-223838" defTabSz="914206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400" dirty="0" smtClean="0">
                <a:latin typeface="Century Gothic"/>
                <a:cs typeface="Century Gothic"/>
              </a:rPr>
              <a:t>Repenser le </a:t>
            </a:r>
            <a:r>
              <a:rPr lang="fr-FR" sz="1400" b="1" dirty="0" smtClean="0">
                <a:latin typeface="Century Gothic"/>
                <a:cs typeface="Century Gothic"/>
              </a:rPr>
              <a:t>système de contrôle </a:t>
            </a:r>
            <a:r>
              <a:rPr lang="fr-FR" sz="1400" dirty="0" smtClean="0">
                <a:latin typeface="Century Gothic"/>
                <a:cs typeface="Century Gothic"/>
              </a:rPr>
              <a:t>environnemental</a:t>
            </a:r>
            <a:endParaRPr lang="ar-TN" sz="1400" dirty="0" smtClean="0">
              <a:latin typeface="Century Gothic"/>
              <a:cs typeface="Century Gothic"/>
            </a:endParaRPr>
          </a:p>
          <a:p>
            <a:pPr marL="223838" indent="-223838" defTabSz="914206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400" dirty="0" smtClean="0">
                <a:latin typeface="Century Gothic"/>
                <a:cs typeface="Century Gothic"/>
              </a:rPr>
              <a:t>Consolider la participation du</a:t>
            </a:r>
            <a:r>
              <a:rPr lang="fr-FR" sz="1400" b="1" dirty="0" smtClean="0">
                <a:latin typeface="Century Gothic"/>
                <a:cs typeface="Century Gothic"/>
              </a:rPr>
              <a:t> secteur privé</a:t>
            </a:r>
            <a:r>
              <a:rPr lang="fr-FR" sz="1400" dirty="0" smtClean="0">
                <a:latin typeface="Century Gothic"/>
                <a:cs typeface="Century Gothic"/>
              </a:rPr>
              <a:t> à la gestion des installations </a:t>
            </a:r>
            <a:r>
              <a:rPr lang="fr-FR" sz="1400" b="1" dirty="0" smtClean="0">
                <a:latin typeface="Century Gothic"/>
                <a:cs typeface="Century Gothic"/>
              </a:rPr>
              <a:t>d’assainissement</a:t>
            </a:r>
            <a:endParaRPr lang="ar-TN" sz="1400" b="1" dirty="0" smtClean="0">
              <a:latin typeface="Century Gothic"/>
              <a:cs typeface="Century Gothic"/>
            </a:endParaRPr>
          </a:p>
          <a:p>
            <a:pPr marL="223838" indent="-223838" defTabSz="914206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400" dirty="0" smtClean="0">
                <a:latin typeface="Century Gothic"/>
                <a:cs typeface="Century Gothic"/>
              </a:rPr>
              <a:t>Mettre en place des plans d’action stratégiques de développement durable au niveau des </a:t>
            </a:r>
            <a:r>
              <a:rPr lang="fr-FR" sz="1400" b="1" dirty="0" smtClean="0">
                <a:latin typeface="Century Gothic"/>
                <a:cs typeface="Century Gothic"/>
              </a:rPr>
              <a:t>collectivités locales </a:t>
            </a:r>
            <a:r>
              <a:rPr lang="fr-FR" sz="1400" dirty="0" smtClean="0">
                <a:latin typeface="Century Gothic"/>
                <a:cs typeface="Century Gothic"/>
              </a:rPr>
              <a:t>et des </a:t>
            </a:r>
            <a:r>
              <a:rPr lang="fr-FR" sz="1400" b="1" dirty="0" smtClean="0">
                <a:latin typeface="Century Gothic"/>
                <a:cs typeface="Century Gothic"/>
              </a:rPr>
              <a:t>conseils ruraux</a:t>
            </a:r>
          </a:p>
          <a:p>
            <a:pPr marL="223838" indent="-223838" defTabSz="914206"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fr-FR" sz="1400" dirty="0" smtClean="0">
                <a:latin typeface="Century Gothic"/>
                <a:cs typeface="Century Gothic"/>
              </a:rPr>
              <a:t>Tenir compte systématiquement de la </a:t>
            </a:r>
            <a:r>
              <a:rPr lang="fr-FR" sz="1400" b="1" dirty="0" smtClean="0">
                <a:latin typeface="Century Gothic"/>
                <a:cs typeface="Century Gothic"/>
              </a:rPr>
              <a:t>dimension environnementale </a:t>
            </a:r>
            <a:r>
              <a:rPr lang="fr-FR" sz="1400" dirty="0" smtClean="0">
                <a:latin typeface="Century Gothic"/>
                <a:cs typeface="Century Gothic"/>
              </a:rPr>
              <a:t>dans tout projet de développement</a:t>
            </a:r>
            <a:endParaRPr lang="ar-TN" sz="1400" dirty="0" smtClean="0">
              <a:latin typeface="Century Gothic"/>
              <a:cs typeface="Century Gothic"/>
            </a:endParaRPr>
          </a:p>
        </p:txBody>
      </p:sp>
      <p:sp>
        <p:nvSpPr>
          <p:cNvPr id="28" name="Isosceles Triangle 65"/>
          <p:cNvSpPr/>
          <p:nvPr/>
        </p:nvSpPr>
        <p:spPr>
          <a:xfrm rot="5400000">
            <a:off x="3867053" y="3609130"/>
            <a:ext cx="1876329" cy="261063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>
              <a:latin typeface="Century Gothic"/>
              <a:cs typeface="Century Gothic"/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 panose="020B0502020202020204" pitchFamily="34" charset="0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 panose="020B0502020202020204" pitchFamily="34" charset="0"/>
              </a:rPr>
              <a:t>Plan </a:t>
            </a:r>
          </a:p>
          <a:p>
            <a:pPr>
              <a:lnSpc>
                <a:spcPct val="120000"/>
              </a:lnSpc>
              <a:defRPr/>
            </a:pPr>
            <a:r>
              <a:rPr lang="fr-FR" sz="1600" b="1" cap="small" dirty="0">
                <a:solidFill>
                  <a:schemeClr val="bg2"/>
                </a:solidFill>
                <a:latin typeface="Century Gothic" panose="020B0502020202020204" pitchFamily="34" charset="0"/>
              </a:rPr>
              <a:t> </a:t>
            </a:r>
            <a:r>
              <a:rPr lang="fr-FR" sz="1600" b="1" cap="small" dirty="0" smtClean="0">
                <a:solidFill>
                  <a:schemeClr val="bg2"/>
                </a:solidFill>
                <a:latin typeface="Century Gothic" panose="020B0502020202020204" pitchFamily="34" charset="0"/>
              </a:rPr>
              <a:t>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 panose="020B0502020202020204" pitchFamily="34" charset="0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 panose="020B0502020202020204" pitchFamily="34" charset="0"/>
              </a:rPr>
              <a:t>N°</a:t>
            </a:r>
            <a:r>
              <a:rPr lang="fr-FR" sz="1600" cap="small" dirty="0" smtClean="0">
                <a:solidFill>
                  <a:schemeClr val="bg2"/>
                </a:solidFill>
                <a:latin typeface="Century Gothic" panose="020B0502020202020204" pitchFamily="34" charset="0"/>
              </a:rPr>
              <a:t>5 : </a:t>
            </a:r>
            <a:r>
              <a:rPr lang="fr-FR" sz="1600" cap="small" dirty="0" smtClean="0">
                <a:solidFill>
                  <a:schemeClr val="bg2"/>
                </a:solidFill>
                <a:latin typeface="Century Gothic" panose="020B0502020202020204" pitchFamily="34" charset="0"/>
                <a:cs typeface="Arial" charset="0"/>
              </a:rPr>
              <a:t>l’Economie verte, pilier du développement durable</a:t>
            </a:r>
          </a:p>
        </p:txBody>
      </p:sp>
    </p:spTree>
    <p:extLst>
      <p:ext uri="{BB962C8B-B14F-4D97-AF65-F5344CB8AC3E}">
        <p14:creationId xmlns:p14="http://schemas.microsoft.com/office/powerpoint/2010/main" val="357369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7178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800">
              <a:solidFill>
                <a:prstClr val="white"/>
              </a:solidFill>
              <a:latin typeface="Simplified Arabic"/>
              <a:cs typeface="Simplified Arabic"/>
              <a:sym typeface="Simplified Arabic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 panose="020B0502020202020204" pitchFamily="34" charset="0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 panose="020B0502020202020204" pitchFamily="34" charset="0"/>
              </a:rPr>
              <a:t>Plan : Sélection de Projets</a:t>
            </a:r>
          </a:p>
          <a:p>
            <a:pPr>
              <a:defRPr/>
            </a:pPr>
            <a:r>
              <a:rPr lang="fr-FR" sz="1600" b="1" cap="small" dirty="0" smtClean="0">
                <a:solidFill>
                  <a:schemeClr val="bg2"/>
                </a:solidFill>
                <a:latin typeface="Century Gothic" panose="020B0502020202020204" pitchFamily="34" charset="0"/>
              </a:rPr>
              <a:t>    </a:t>
            </a:r>
            <a:r>
              <a:rPr lang="fr-FR" sz="1600" cap="small" dirty="0" smtClean="0">
                <a:solidFill>
                  <a:schemeClr val="bg2"/>
                </a:solidFill>
                <a:latin typeface="Century Gothic" panose="020B0502020202020204" pitchFamily="34" charset="0"/>
              </a:rPr>
              <a:t>Axe </a:t>
            </a:r>
            <a:r>
              <a:rPr lang="fr-FR" sz="1600" cap="small" dirty="0">
                <a:solidFill>
                  <a:schemeClr val="bg2"/>
                </a:solidFill>
                <a:latin typeface="Century Gothic" panose="020B0502020202020204" pitchFamily="34" charset="0"/>
              </a:rPr>
              <a:t>N°</a:t>
            </a:r>
            <a:r>
              <a:rPr lang="fr-FR" sz="1600" cap="small" dirty="0" smtClean="0">
                <a:solidFill>
                  <a:schemeClr val="bg2"/>
                </a:solidFill>
                <a:latin typeface="Century Gothic" panose="020B0502020202020204" pitchFamily="34" charset="0"/>
              </a:rPr>
              <a:t>5 : </a:t>
            </a:r>
            <a:r>
              <a:rPr lang="fr-FR" sz="1600" cap="small" dirty="0" smtClean="0">
                <a:solidFill>
                  <a:schemeClr val="bg2"/>
                </a:solidFill>
                <a:latin typeface="Century Gothic" panose="020B0502020202020204" pitchFamily="34" charset="0"/>
                <a:cs typeface="Arial" charset="0"/>
              </a:rPr>
              <a:t>l’Economie verte, pilier du développement durable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932021"/>
              </p:ext>
            </p:extLst>
          </p:nvPr>
        </p:nvGraphicFramePr>
        <p:xfrm>
          <a:off x="147406" y="835906"/>
          <a:ext cx="8775529" cy="4843492"/>
        </p:xfrm>
        <a:graphic>
          <a:graphicData uri="http://schemas.openxmlformats.org/drawingml/2006/table">
            <a:tbl>
              <a:tblPr firstRow="1" lastRow="1" bandRow="1"/>
              <a:tblGrid>
                <a:gridCol w="477567"/>
                <a:gridCol w="7260716"/>
                <a:gridCol w="1037246"/>
              </a:tblGrid>
              <a:tr h="363538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spc="10" noProof="0" dirty="0" smtClean="0">
                          <a:latin typeface="Century Gothic"/>
                          <a:cs typeface="Century Gothic"/>
                        </a:rPr>
                        <a:t>#</a:t>
                      </a:r>
                      <a:endParaRPr lang="fr-FR" sz="1200" noProof="0" dirty="0">
                        <a:solidFill>
                          <a:srgbClr val="000000"/>
                        </a:solidFill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spc="10" noProof="0" smtClean="0">
                          <a:latin typeface="Century Gothic"/>
                          <a:cs typeface="Century Gothic"/>
                        </a:rPr>
                        <a:t>Projet</a:t>
                      </a:r>
                      <a:endParaRPr lang="fr-FR" sz="1200" noProof="0">
                        <a:solidFill>
                          <a:srgbClr val="000000"/>
                        </a:solidFill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spc="10" noProof="0" dirty="0" smtClean="0">
                          <a:latin typeface="Century Gothic"/>
                          <a:cs typeface="Century Gothic"/>
                        </a:rPr>
                        <a:t>Coût </a:t>
                      </a:r>
                      <a:r>
                        <a:rPr lang="fr-FR" sz="1200" spc="5" noProof="0" dirty="0" smtClean="0">
                          <a:latin typeface="Century Gothic"/>
                          <a:cs typeface="Century Gothic"/>
                        </a:rPr>
                        <a:t>(</a:t>
                      </a:r>
                      <a:r>
                        <a:rPr lang="fr-FR" sz="1200" spc="10" noProof="0" dirty="0" smtClean="0">
                          <a:latin typeface="Century Gothic"/>
                          <a:cs typeface="Century Gothic"/>
                        </a:rPr>
                        <a:t>MD</a:t>
                      </a:r>
                      <a:r>
                        <a:rPr lang="fr-FR" sz="1200" noProof="0" dirty="0" smtClean="0">
                          <a:latin typeface="Century Gothic"/>
                          <a:cs typeface="Century Gothic"/>
                        </a:rPr>
                        <a:t>)</a:t>
                      </a:r>
                      <a:endParaRPr lang="fr-FR" sz="1200" noProof="0" dirty="0">
                        <a:solidFill>
                          <a:srgbClr val="000000"/>
                        </a:solidFill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999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0" spc="10" baseline="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1</a:t>
                      </a:r>
                      <a:endParaRPr lang="fr-FR" sz="1200" kern="0" spc="10" baseline="0" noProof="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0" noProof="0" dirty="0" smtClean="0">
                          <a:latin typeface="Century Gothic"/>
                          <a:ea typeface="Calibri"/>
                          <a:cs typeface="Century Gothic"/>
                        </a:rPr>
                        <a:t>Station de dessalement de l’eau de mer à Sfax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650</a:t>
                      </a:r>
                      <a:endParaRPr lang="fr-FR" sz="1200" kern="1200" noProof="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353011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0" spc="10" baseline="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2</a:t>
                      </a:r>
                      <a:endParaRPr lang="fr-FR" sz="1200" kern="0" spc="10" baseline="0" noProof="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Station de dessalement d’Eau de mer à </a:t>
                      </a:r>
                      <a:r>
                        <a:rPr lang="fr-FR" sz="1200" b="0" kern="1200" noProof="0" dirty="0" err="1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Zarrat</a:t>
                      </a:r>
                      <a:r>
                        <a:rPr lang="fr-FR" sz="1200" b="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 Gabès</a:t>
                      </a: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213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3011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0" spc="10" baseline="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3</a:t>
                      </a:r>
                      <a:endParaRPr lang="fr-FR" sz="1200" kern="0" spc="10" baseline="0" noProof="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Station de dessalement d’Eau de mer à Kerkennah</a:t>
                      </a: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353011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FR" sz="1200" kern="0" spc="10" baseline="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4</a:t>
                      </a:r>
                      <a:endParaRPr lang="fr-FR" sz="1200" kern="0" spc="10" baseline="0" noProof="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Centrale éolienne de production d’électricité El </a:t>
                      </a:r>
                      <a:r>
                        <a:rPr lang="fr-FR" sz="1200" b="0" kern="1200" noProof="0" dirty="0" err="1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Ktef</a:t>
                      </a:r>
                      <a:endParaRPr lang="fr-FR" sz="1200" b="0" kern="1200" noProof="0" dirty="0" smtClean="0">
                        <a:solidFill>
                          <a:schemeClr val="tx1"/>
                        </a:solidFill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270</a:t>
                      </a:r>
                      <a:endParaRPr lang="fr-FR" sz="1200" kern="1200" noProof="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3011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FR" sz="1200" kern="0" spc="10" baseline="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5</a:t>
                      </a:r>
                      <a:endParaRPr lang="fr-FR" sz="1200" kern="0" spc="10" baseline="0" noProof="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Centrale éolienne de production d’électricité </a:t>
                      </a:r>
                      <a:r>
                        <a:rPr lang="fr-FR" sz="1200" b="0" kern="1200" noProof="0" dirty="0" err="1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Djbel</a:t>
                      </a:r>
                      <a:r>
                        <a:rPr lang="fr-FR" sz="1200" b="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 Sidi </a:t>
                      </a:r>
                      <a:r>
                        <a:rPr lang="fr-FR" sz="1200" b="0" kern="1200" noProof="0" dirty="0" err="1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Abderahmen</a:t>
                      </a:r>
                      <a:r>
                        <a:rPr lang="fr-FR" sz="1200" b="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 Nabeul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260</a:t>
                      </a:r>
                      <a:endParaRPr lang="fr-FR" sz="1200" kern="1200" noProof="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353011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FR" sz="1200" kern="0" spc="10" baseline="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6</a:t>
                      </a:r>
                      <a:endParaRPr lang="fr-FR" sz="1200" kern="0" spc="10" baseline="0" noProof="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Centrale éolienne de production d’électricité </a:t>
                      </a:r>
                      <a:r>
                        <a:rPr lang="fr-FR" sz="1200" b="0" kern="1200" noProof="0" dirty="0" err="1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Tbaga</a:t>
                      </a:r>
                      <a:endParaRPr lang="fr-FR" sz="1200" b="0" kern="1200" noProof="0" dirty="0" smtClean="0">
                        <a:solidFill>
                          <a:schemeClr val="tx1"/>
                        </a:solidFill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240</a:t>
                      </a:r>
                      <a:endParaRPr lang="fr-FR" sz="1200" kern="1200" noProof="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3011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r-FR" sz="1200" kern="0" spc="10" baseline="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7</a:t>
                      </a:r>
                      <a:endParaRPr lang="fr-FR" sz="1200" kern="0" spc="10" baseline="0" noProof="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Stations photovoltaïques de production d’électricité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344170" lvl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150</a:t>
                      </a:r>
                      <a:endParaRPr lang="fr-FR" sz="1200" kern="1200" noProof="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416779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0" spc="10" baseline="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8</a:t>
                      </a:r>
                      <a:endParaRPr lang="fr-FR" sz="1200" kern="0" spc="10" baseline="0" noProof="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Programme de réhabilitation et de renforcement des réseaux d’assainissement dans 11 grands Gouvernorats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45440" marR="34417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340</a:t>
                      </a:r>
                      <a:endParaRPr lang="fr-FR" sz="1200" kern="1200" noProof="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999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0" spc="10" baseline="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9</a:t>
                      </a:r>
                      <a:endParaRPr lang="fr-FR" sz="1200" kern="0" spc="10" baseline="0" noProof="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Projet de développement des écosystèmes agro – </a:t>
                      </a:r>
                      <a:r>
                        <a:rPr lang="fr-FR" sz="1200" b="0" kern="1200" noProof="0" dirty="0" err="1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sylvo</a:t>
                      </a:r>
                      <a:r>
                        <a:rPr lang="fr-FR" sz="1200" b="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 – pastoraux</a:t>
                      </a: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120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356552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0" spc="10" baseline="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10</a:t>
                      </a:r>
                      <a:endParaRPr lang="fr-FR" sz="1200" kern="0" spc="10" baseline="0" noProof="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Programme de gestion des ressources naturelles dans les zones rurales vulnérables</a:t>
                      </a: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140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999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0" spc="10" baseline="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11</a:t>
                      </a:r>
                      <a:endParaRPr lang="fr-FR" sz="1200" kern="0" spc="10" baseline="0" noProof="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Aménagement du littoral Sousse - Monastir </a:t>
                      </a: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C2C1"/>
                    </a:solidFill>
                  </a:tcPr>
                </a:tc>
              </a:tr>
              <a:tr h="328999">
                <a:tc>
                  <a:txBody>
                    <a:bodyPr/>
                    <a:lstStyle/>
                    <a:p>
                      <a:pPr marL="1588" marR="165735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kern="0" spc="10" baseline="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12</a:t>
                      </a:r>
                      <a:endParaRPr lang="fr-FR" sz="1200" kern="0" spc="10" baseline="0" noProof="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Calibri"/>
                          <a:cs typeface="Century Gothic"/>
                        </a:rPr>
                        <a:t>Création de fonds d’appui aux investissements de valorisation des déchets</a:t>
                      </a:r>
                    </a:p>
                  </a:txBody>
                  <a:tcPr marL="68580" marR="6858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kern="1200" noProof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871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noProof="0" dirty="0">
                        <a:solidFill>
                          <a:srgbClr val="000000"/>
                        </a:solidFill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spc="10" noProof="0" dirty="0" smtClean="0">
                          <a:latin typeface="Century Gothic"/>
                          <a:cs typeface="Century Gothic"/>
                        </a:rPr>
                        <a:t>To</a:t>
                      </a:r>
                      <a:r>
                        <a:rPr lang="fr-FR" sz="1200" spc="5" noProof="0" dirty="0" smtClean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lang="fr-FR" sz="1200" spc="10" noProof="0" dirty="0" smtClean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lang="fr-FR" sz="1200" noProof="0" dirty="0" smtClean="0">
                          <a:latin typeface="Century Gothic"/>
                          <a:cs typeface="Century Gothic"/>
                        </a:rPr>
                        <a:t>l</a:t>
                      </a:r>
                      <a:endParaRPr lang="fr-FR" sz="1200" noProof="0" dirty="0">
                        <a:solidFill>
                          <a:srgbClr val="000000"/>
                        </a:solidFill>
                        <a:latin typeface="Century Gothic"/>
                        <a:ea typeface="Calibri"/>
                        <a:cs typeface="Century Gothic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Century Gothic"/>
                        </a:rPr>
                        <a:t>2 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entury Gothic"/>
                        </a:rPr>
                        <a:t>505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86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1997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23"/>
          </p:nvPr>
        </p:nvSpPr>
        <p:spPr/>
        <p:txBody>
          <a:bodyPr>
            <a:normAutofit/>
          </a:bodyPr>
          <a:lstStyle/>
          <a:p>
            <a:pPr algn="l" rtl="0"/>
            <a:r>
              <a:rPr lang="fr-FR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1. Processus d’élaboration du Plan</a:t>
            </a:r>
            <a:endParaRPr lang="ar-TN" cap="small" dirty="0">
              <a:solidFill>
                <a:schemeClr val="bg2"/>
              </a:solidFill>
              <a:latin typeface="Century Gothic"/>
              <a:ea typeface="+mn-ea"/>
              <a:cs typeface="Century Gothic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818570"/>
              </p:ext>
            </p:extLst>
          </p:nvPr>
        </p:nvGraphicFramePr>
        <p:xfrm>
          <a:off x="1036028" y="1125250"/>
          <a:ext cx="7404586" cy="333233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783976"/>
                <a:gridCol w="2620610"/>
              </a:tblGrid>
              <a:tr h="343185">
                <a:tc>
                  <a:txBody>
                    <a:bodyPr/>
                    <a:lstStyle/>
                    <a:p>
                      <a:pPr algn="ctr" rtl="0"/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Etapes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Date</a:t>
                      </a:r>
                      <a:endParaRPr lang="fr-FR" sz="1400" b="1" kern="120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67979">
                <a:tc>
                  <a:txBody>
                    <a:bodyPr/>
                    <a:lstStyle/>
                    <a:p>
                      <a:pPr marL="0" marR="0" indent="0" algn="l" defTabSz="9142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latin typeface="Century Gothic"/>
                          <a:cs typeface="Century Gothic"/>
                        </a:rPr>
                        <a:t>Démarrage</a:t>
                      </a:r>
                      <a:r>
                        <a:rPr lang="fr-FR" sz="1200" b="0" baseline="0" dirty="0" smtClean="0">
                          <a:latin typeface="Century Gothic"/>
                          <a:cs typeface="Century Gothic"/>
                        </a:rPr>
                        <a:t> des travaux</a:t>
                      </a:r>
                      <a:endParaRPr lang="fr-FR" sz="1200" b="0" dirty="0" smtClean="0">
                        <a:latin typeface="Century Gothic"/>
                        <a:cs typeface="Century Gothic"/>
                      </a:endParaRPr>
                    </a:p>
                    <a:p>
                      <a:pPr algn="l" rtl="0"/>
                      <a:endParaRPr lang="fr-FR" sz="1200" b="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fr-FR" sz="1100" b="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1859">
                <a:tc>
                  <a:txBody>
                    <a:bodyPr/>
                    <a:lstStyle/>
                    <a:p>
                      <a:pPr marL="809625" indent="-266700" algn="l" rtl="0">
                        <a:buClr>
                          <a:srgbClr val="FF0000"/>
                        </a:buClr>
                        <a:buFont typeface="Wingdings" pitchFamily="2" charset="2"/>
                        <a:buChar char="ü"/>
                      </a:pPr>
                      <a:r>
                        <a:rPr lang="fr-FR" sz="1200" b="0" i="1" dirty="0" smtClean="0">
                          <a:latin typeface="Century Gothic"/>
                          <a:cs typeface="Century Gothic"/>
                        </a:rPr>
                        <a:t>Au niveau </a:t>
                      </a:r>
                      <a:r>
                        <a:rPr lang="fr-FR" sz="1200" b="1" i="1" dirty="0" smtClean="0">
                          <a:latin typeface="Century Gothic"/>
                          <a:cs typeface="Century Gothic"/>
                        </a:rPr>
                        <a:t>régional</a:t>
                      </a:r>
                      <a:endParaRPr lang="fr-FR" sz="1200" b="1" i="1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200" b="0" dirty="0" smtClean="0">
                          <a:latin typeface="Century Gothic"/>
                          <a:cs typeface="Century Gothic"/>
                        </a:rPr>
                        <a:t>31 juillet 2015</a:t>
                      </a:r>
                      <a:endParaRPr lang="fr-FR" sz="1200" b="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7044">
                <a:tc>
                  <a:txBody>
                    <a:bodyPr/>
                    <a:lstStyle/>
                    <a:p>
                      <a:pPr marL="809625" indent="-266700" algn="l" rtl="0">
                        <a:buClr>
                          <a:srgbClr val="FF0000"/>
                        </a:buClr>
                        <a:buFont typeface="Wingdings" pitchFamily="2" charset="2"/>
                        <a:buChar char="ü"/>
                      </a:pPr>
                      <a:r>
                        <a:rPr lang="fr-FR" sz="1200" b="0" i="1" dirty="0" smtClean="0">
                          <a:latin typeface="Century Gothic"/>
                          <a:cs typeface="Century Gothic"/>
                        </a:rPr>
                        <a:t>Au niveau </a:t>
                      </a:r>
                      <a:r>
                        <a:rPr lang="fr-FR" sz="1200" b="1" i="1" dirty="0" smtClean="0">
                          <a:latin typeface="Century Gothic"/>
                          <a:cs typeface="Century Gothic"/>
                        </a:rPr>
                        <a:t>sectoriel</a:t>
                      </a:r>
                      <a:endParaRPr lang="fr-FR" sz="1200" b="1" i="1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200" b="0" dirty="0" smtClean="0">
                          <a:latin typeface="Century Gothic"/>
                          <a:cs typeface="Century Gothic"/>
                        </a:rPr>
                        <a:t>01 septembre 2015</a:t>
                      </a:r>
                      <a:endParaRPr lang="fr-FR" sz="1200" b="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4949">
                <a:tc>
                  <a:txBody>
                    <a:bodyPr/>
                    <a:lstStyle/>
                    <a:p>
                      <a:pPr marL="0" marR="0" indent="0" algn="l" defTabSz="9142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latin typeface="Century Gothic"/>
                          <a:cs typeface="Century Gothic"/>
                        </a:rPr>
                        <a:t>Clôture de la 1</a:t>
                      </a:r>
                      <a:r>
                        <a:rPr lang="fr-FR" sz="1200" b="0" baseline="30000" dirty="0" smtClean="0">
                          <a:latin typeface="Century Gothic"/>
                          <a:cs typeface="Century Gothic"/>
                        </a:rPr>
                        <a:t>ère</a:t>
                      </a:r>
                      <a:r>
                        <a:rPr lang="fr-FR" sz="1200" b="0" baseline="0" dirty="0" smtClean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lang="fr-FR" sz="1200" b="0" dirty="0" smtClean="0">
                          <a:latin typeface="Century Gothic"/>
                          <a:cs typeface="Century Gothic"/>
                        </a:rPr>
                        <a:t>étape  : </a:t>
                      </a:r>
                      <a:r>
                        <a:rPr lang="fr-FR" sz="1200" b="1" dirty="0" smtClean="0">
                          <a:latin typeface="Century Gothic"/>
                          <a:cs typeface="Century Gothic"/>
                        </a:rPr>
                        <a:t>Diagnostic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200" b="0" dirty="0" smtClean="0">
                          <a:latin typeface="Century Gothic"/>
                          <a:cs typeface="Century Gothic"/>
                        </a:rPr>
                        <a:t>16 octobre 2015</a:t>
                      </a:r>
                      <a:endParaRPr lang="fr-FR" sz="1200" b="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85">
                <a:tc>
                  <a:txBody>
                    <a:bodyPr/>
                    <a:lstStyle/>
                    <a:p>
                      <a:pPr algn="l" rtl="0"/>
                      <a:r>
                        <a:rPr lang="fr-FR" sz="1200" b="0" dirty="0" smtClean="0">
                          <a:latin typeface="Century Gothic"/>
                          <a:cs typeface="Century Gothic"/>
                        </a:rPr>
                        <a:t>Clôture de la 2</a:t>
                      </a:r>
                      <a:r>
                        <a:rPr lang="fr-FR" sz="1200" b="0" baseline="30000" dirty="0" smtClean="0">
                          <a:latin typeface="Century Gothic"/>
                          <a:cs typeface="Century Gothic"/>
                        </a:rPr>
                        <a:t>ème</a:t>
                      </a:r>
                      <a:r>
                        <a:rPr lang="fr-FR" sz="1200" b="0" dirty="0" smtClean="0">
                          <a:latin typeface="Century Gothic"/>
                          <a:cs typeface="Century Gothic"/>
                        </a:rPr>
                        <a:t> étape :</a:t>
                      </a:r>
                      <a:r>
                        <a:rPr lang="fr-FR" sz="1200" b="0" baseline="0" dirty="0" smtClean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lang="fr-FR" sz="1200" b="1" baseline="0" dirty="0" smtClean="0">
                          <a:latin typeface="Century Gothic"/>
                          <a:cs typeface="Century Gothic"/>
                        </a:rPr>
                        <a:t>Vision</a:t>
                      </a:r>
                      <a:r>
                        <a:rPr lang="fr-FR" sz="1200" b="0" baseline="0" dirty="0" smtClean="0">
                          <a:latin typeface="Century Gothic"/>
                          <a:cs typeface="Century Gothic"/>
                        </a:rPr>
                        <a:t> stratégique</a:t>
                      </a:r>
                      <a:endParaRPr lang="fr-FR" sz="1200" b="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200" b="0" dirty="0" smtClean="0">
                          <a:latin typeface="Century Gothic"/>
                          <a:cs typeface="Century Gothic"/>
                        </a:rPr>
                        <a:t>19 décembre</a:t>
                      </a:r>
                      <a:r>
                        <a:rPr lang="fr-FR" sz="1200" b="0" baseline="0" dirty="0" smtClean="0">
                          <a:latin typeface="Century Gothic"/>
                          <a:cs typeface="Century Gothic"/>
                        </a:rPr>
                        <a:t> 2015</a:t>
                      </a:r>
                      <a:endParaRPr lang="fr-FR" sz="1200" b="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788">
                <a:tc>
                  <a:txBody>
                    <a:bodyPr/>
                    <a:lstStyle/>
                    <a:p>
                      <a:pPr algn="l" rtl="0"/>
                      <a:r>
                        <a:rPr lang="fr-FR" sz="1200" b="0" dirty="0" smtClean="0">
                          <a:latin typeface="Century Gothic"/>
                          <a:cs typeface="Century Gothic"/>
                        </a:rPr>
                        <a:t>Clôture de la 3</a:t>
                      </a:r>
                      <a:r>
                        <a:rPr lang="fr-FR" sz="1200" b="0" baseline="30000" dirty="0" smtClean="0">
                          <a:latin typeface="Century Gothic"/>
                          <a:cs typeface="Century Gothic"/>
                        </a:rPr>
                        <a:t>ème</a:t>
                      </a:r>
                      <a:r>
                        <a:rPr lang="fr-FR" sz="1200" b="0" dirty="0" smtClean="0">
                          <a:latin typeface="Century Gothic"/>
                          <a:cs typeface="Century Gothic"/>
                        </a:rPr>
                        <a:t> étape</a:t>
                      </a:r>
                      <a:r>
                        <a:rPr lang="fr-FR" sz="1200" b="0" baseline="0" dirty="0" smtClean="0">
                          <a:latin typeface="Century Gothic"/>
                          <a:cs typeface="Century Gothic"/>
                        </a:rPr>
                        <a:t> : </a:t>
                      </a:r>
                      <a:r>
                        <a:rPr lang="fr-FR" sz="1200" b="1" baseline="0" dirty="0" smtClean="0">
                          <a:latin typeface="Century Gothic"/>
                          <a:cs typeface="Century Gothic"/>
                        </a:rPr>
                        <a:t>Réformes, Programmes et Projets</a:t>
                      </a:r>
                      <a:endParaRPr lang="fr-FR" sz="1200" b="1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200" b="0" dirty="0" smtClean="0">
                          <a:latin typeface="Century Gothic"/>
                          <a:cs typeface="Century Gothic"/>
                        </a:rPr>
                        <a:t>15 mars 2016</a:t>
                      </a:r>
                      <a:endParaRPr lang="fr-FR" sz="1200" b="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7044">
                <a:tc>
                  <a:txBody>
                    <a:bodyPr/>
                    <a:lstStyle/>
                    <a:p>
                      <a:pPr marL="0" algn="l" defTabSz="914206" rtl="0" eaLnBrk="1" latinLnBrk="0" hangingPunct="1"/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Equilibres</a:t>
                      </a:r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 financiers et 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arbitrage</a:t>
                      </a:r>
                      <a:r>
                        <a:rPr lang="fr-FR" sz="1200" b="1" kern="1200" baseline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206" rtl="0" eaLnBrk="1" latinLnBrk="0" hangingPunct="1"/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15 mars - 20 avril 2016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7044">
                <a:tc>
                  <a:txBody>
                    <a:bodyPr/>
                    <a:lstStyle/>
                    <a:p>
                      <a:pPr marL="0" algn="l" defTabSz="914206" rtl="0" eaLnBrk="1" latinLnBrk="0" hangingPunct="1"/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Elaboration du document du Plan (Volumes global, régional et sectoriel)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206" rtl="0" eaLnBrk="1" latinLnBrk="0" hangingPunct="1"/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15 mars – 25 avril 2016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475669"/>
              </p:ext>
            </p:extLst>
          </p:nvPr>
        </p:nvGraphicFramePr>
        <p:xfrm>
          <a:off x="1036027" y="4693900"/>
          <a:ext cx="7381705" cy="139852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816132"/>
                <a:gridCol w="1393999"/>
                <a:gridCol w="1171574"/>
              </a:tblGrid>
              <a:tr h="401876">
                <a:tc>
                  <a:txBody>
                    <a:bodyPr/>
                    <a:lstStyle/>
                    <a:p>
                      <a:pPr algn="l" rtl="0"/>
                      <a:endParaRPr lang="fr-FR" sz="1400" b="0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Nombre</a:t>
                      </a:r>
                      <a:r>
                        <a:rPr lang="fr-FR" sz="1200" b="1" baseline="0" dirty="0" smtClean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 de Commissions</a:t>
                      </a:r>
                      <a:endParaRPr lang="fr-FR" sz="1200" b="1" dirty="0" smtClean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200" b="1" dirty="0" smtClean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Nombre</a:t>
                      </a:r>
                      <a:r>
                        <a:rPr lang="fr-FR" sz="1200" b="1" baseline="0" dirty="0" smtClean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 de Participants</a:t>
                      </a:r>
                      <a:endParaRPr lang="fr-FR" sz="1200" b="1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39487">
                <a:tc>
                  <a:txBody>
                    <a:bodyPr/>
                    <a:lstStyle/>
                    <a:p>
                      <a:pPr marL="0" algn="l" defTabSz="914206" rtl="0" eaLnBrk="1" latinLnBrk="0" hangingPunct="1"/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 Commissions régionales et locales 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292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20 000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840">
                <a:tc>
                  <a:txBody>
                    <a:bodyPr/>
                    <a:lstStyle/>
                    <a:p>
                      <a:pPr marL="0" algn="l" defTabSz="914206" rtl="0" eaLnBrk="1" latinLnBrk="0" hangingPunct="1"/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Commissions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 et sous commissions sectorielles 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150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6 000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-1029329" y="2581052"/>
            <a:ext cx="3343602" cy="4319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16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Calendrier</a:t>
            </a:r>
            <a:endParaRPr lang="ar-TN" sz="1600" b="1" dirty="0" smtClean="0">
              <a:solidFill>
                <a:schemeClr val="bg1"/>
              </a:solidFill>
              <a:latin typeface="Century Gothic"/>
              <a:ea typeface="Calibri" pitchFamily="34" charset="0"/>
              <a:cs typeface="Century Gothic"/>
            </a:endParaRPr>
          </a:p>
        </p:txBody>
      </p:sp>
      <p:sp>
        <p:nvSpPr>
          <p:cNvPr id="8" name="Rectangle 7"/>
          <p:cNvSpPr/>
          <p:nvPr/>
        </p:nvSpPr>
        <p:spPr>
          <a:xfrm rot="16200000">
            <a:off x="-49783" y="5174428"/>
            <a:ext cx="1403998" cy="431999"/>
          </a:xfrm>
          <a:prstGeom prst="rect">
            <a:avLst/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15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Commissions</a:t>
            </a:r>
            <a:endParaRPr lang="ar-TN" sz="1500" b="1" dirty="0" smtClean="0">
              <a:solidFill>
                <a:schemeClr val="bg1"/>
              </a:solidFill>
              <a:latin typeface="Century Gothic"/>
              <a:ea typeface="Calibri" pitchFamily="34" charset="0"/>
              <a:cs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9540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800">
              <a:solidFill>
                <a:prstClr val="white"/>
              </a:solidFill>
              <a:latin typeface="Simplified Arabic"/>
              <a:cs typeface="Simplified Arabic"/>
              <a:sym typeface="Simplified Arabic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 panose="020B0502020202020204" pitchFamily="34" charset="0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 panose="020B0502020202020204" pitchFamily="34" charset="0"/>
              </a:rPr>
              <a:t>Plan : Sélection de Projets</a:t>
            </a:r>
          </a:p>
          <a:p>
            <a:pPr marL="268288">
              <a:defRPr/>
            </a:pPr>
            <a:r>
              <a:rPr lang="fr-FR" sz="1600" cap="small" dirty="0" smtClean="0">
                <a:solidFill>
                  <a:schemeClr val="bg2"/>
                </a:solidFill>
                <a:latin typeface="Century Gothic" panose="020B0502020202020204" pitchFamily="34" charset="0"/>
              </a:rPr>
              <a:t>Cartographie Des Projets du Plan: Infrastructure &amp; Transport</a:t>
            </a:r>
            <a:endParaRPr lang="fr-FR" sz="1600" cap="small" dirty="0" smtClean="0">
              <a:solidFill>
                <a:schemeClr val="bg2"/>
              </a:solidFill>
              <a:latin typeface="Century Gothic" panose="020B0502020202020204" pitchFamily="34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66563" y="947733"/>
            <a:ext cx="2831637" cy="5307803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133350" indent="-133350" algn="ctr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kern="0" smtClean="0">
              <a:solidFill>
                <a:srgbClr val="0F2F45"/>
              </a:solidFill>
              <a:latin typeface="Century Gothic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66463" y="947380"/>
            <a:ext cx="2628000" cy="5308509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133350" indent="-133350" algn="ctr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kern="0" smtClean="0">
              <a:solidFill>
                <a:srgbClr val="0F2F45"/>
              </a:solidFill>
              <a:latin typeface="Century Gothic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9552" y="947733"/>
            <a:ext cx="2448272" cy="5307803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133350" indent="-133350" algn="ctr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kern="0" smtClean="0">
              <a:solidFill>
                <a:srgbClr val="0F2F45"/>
              </a:solidFill>
              <a:latin typeface="Century Gothic" pitchFamily="34" charset="0"/>
            </a:endParaRPr>
          </a:p>
        </p:txBody>
      </p:sp>
      <p:pic>
        <p:nvPicPr>
          <p:cNvPr id="11" name="Picture 7"/>
          <p:cNvPicPr preferRelativeResize="0"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06" y="2541801"/>
            <a:ext cx="349795" cy="34979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27" y="3611676"/>
            <a:ext cx="328709" cy="328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07" y="3035612"/>
            <a:ext cx="354330" cy="32356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71" y="1331562"/>
            <a:ext cx="432825" cy="42814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9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06" y="1955492"/>
            <a:ext cx="323194" cy="30533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Connecteur droit 17"/>
          <p:cNvCxnSpPr/>
          <p:nvPr/>
        </p:nvCxnSpPr>
        <p:spPr>
          <a:xfrm>
            <a:off x="701190" y="4331756"/>
            <a:ext cx="274383" cy="0"/>
          </a:xfrm>
          <a:prstGeom prst="line">
            <a:avLst/>
          </a:prstGeom>
          <a:ln w="19050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701191" y="5000127"/>
            <a:ext cx="274382" cy="0"/>
          </a:xfrm>
          <a:prstGeom prst="line">
            <a:avLst/>
          </a:prstGeom>
          <a:ln w="1905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701190" y="5739785"/>
            <a:ext cx="274381" cy="0"/>
          </a:xfrm>
          <a:prstGeom prst="line">
            <a:avLst/>
          </a:prstGeom>
          <a:ln w="19050">
            <a:solidFill>
              <a:srgbClr val="002060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1234377" y="1503380"/>
            <a:ext cx="1743195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Construction / Rénovation de Ports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234377" y="3727916"/>
            <a:ext cx="1321349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smtClean="0">
                <a:latin typeface="Century Gothic" pitchFamily="34" charset="0"/>
              </a:rPr>
              <a:t>Projets de Métro</a:t>
            </a:r>
            <a:endParaRPr lang="fr-FR" sz="1200" b="1" kern="0" smtClean="0">
              <a:latin typeface="Century Gothic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34377" y="4285514"/>
            <a:ext cx="1656605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Chemins de fer</a:t>
            </a:r>
            <a:endParaRPr lang="fr-FR" sz="800" b="1" dirty="0">
              <a:latin typeface="Century Gothic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234377" y="4929748"/>
            <a:ext cx="1665841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Routes et Autoroutes</a:t>
            </a:r>
            <a:endParaRPr lang="fr-FR" sz="800" b="1" dirty="0">
              <a:latin typeface="Century Gothic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34377" y="5678229"/>
            <a:ext cx="1591950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Futures Routes et Autoroutes</a:t>
            </a:r>
            <a:endParaRPr lang="fr-FR" sz="800" b="1" dirty="0">
              <a:latin typeface="Century Gothic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234377" y="3159847"/>
            <a:ext cx="1321349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Construction de Ponts</a:t>
            </a:r>
            <a:endParaRPr lang="fr-FR" sz="1200" b="1" kern="0" dirty="0" smtClean="0">
              <a:latin typeface="Century Gothic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234377" y="2034958"/>
            <a:ext cx="1321349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Zones Logistiques</a:t>
            </a:r>
            <a:endParaRPr lang="fr-FR" sz="1200" b="1" kern="0" dirty="0" smtClean="0">
              <a:latin typeface="Century Gothic" pitchFamily="34" charset="0"/>
            </a:endParaRPr>
          </a:p>
        </p:txBody>
      </p:sp>
      <p:cxnSp>
        <p:nvCxnSpPr>
          <p:cNvPr id="28" name="Connecteur droit 27"/>
          <p:cNvCxnSpPr/>
          <p:nvPr/>
        </p:nvCxnSpPr>
        <p:spPr>
          <a:xfrm>
            <a:off x="665688" y="1833168"/>
            <a:ext cx="2196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62147" y="2391025"/>
            <a:ext cx="2196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662147" y="2948882"/>
            <a:ext cx="2196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662147" y="3506739"/>
            <a:ext cx="2196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662147" y="4064596"/>
            <a:ext cx="2196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662147" y="4622453"/>
            <a:ext cx="2196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662147" y="5331785"/>
            <a:ext cx="2196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1234377" y="2626075"/>
            <a:ext cx="1321349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US" sz="800" b="1" dirty="0" smtClean="0">
                <a:latin typeface="Century Gothic" pitchFamily="34" charset="0"/>
              </a:rPr>
              <a:t>Zones </a:t>
            </a:r>
            <a:r>
              <a:rPr lang="fr-FR" sz="800" b="1" dirty="0" smtClean="0">
                <a:latin typeface="Century Gothic" pitchFamily="34" charset="0"/>
              </a:rPr>
              <a:t>Industrielles</a:t>
            </a:r>
            <a:endParaRPr lang="fr-FR" sz="1200" b="1" kern="0" dirty="0" smtClean="0">
              <a:latin typeface="Century Gothic" pitchFamily="34" charset="0"/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6086628" y="135233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1</a:t>
            </a:r>
          </a:p>
        </p:txBody>
      </p:sp>
      <p:sp>
        <p:nvSpPr>
          <p:cNvPr id="37" name="Ellipse 36"/>
          <p:cNvSpPr/>
          <p:nvPr/>
        </p:nvSpPr>
        <p:spPr>
          <a:xfrm>
            <a:off x="6084168" y="202176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3</a:t>
            </a:r>
          </a:p>
        </p:txBody>
      </p:sp>
      <p:sp>
        <p:nvSpPr>
          <p:cNvPr id="38" name="Ellipse 37"/>
          <p:cNvSpPr/>
          <p:nvPr/>
        </p:nvSpPr>
        <p:spPr>
          <a:xfrm>
            <a:off x="6084168" y="304741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6</a:t>
            </a:r>
          </a:p>
        </p:txBody>
      </p:sp>
      <p:sp>
        <p:nvSpPr>
          <p:cNvPr id="39" name="Ellipse 38"/>
          <p:cNvSpPr/>
          <p:nvPr/>
        </p:nvSpPr>
        <p:spPr>
          <a:xfrm>
            <a:off x="6084168" y="371829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8</a:t>
            </a:r>
          </a:p>
        </p:txBody>
      </p:sp>
      <p:sp>
        <p:nvSpPr>
          <p:cNvPr id="40" name="Ellipse 39"/>
          <p:cNvSpPr/>
          <p:nvPr/>
        </p:nvSpPr>
        <p:spPr>
          <a:xfrm>
            <a:off x="6084167" y="438917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10</a:t>
            </a:r>
          </a:p>
        </p:txBody>
      </p:sp>
      <p:sp>
        <p:nvSpPr>
          <p:cNvPr id="41" name="Ellipse 40"/>
          <p:cNvSpPr/>
          <p:nvPr/>
        </p:nvSpPr>
        <p:spPr>
          <a:xfrm>
            <a:off x="6084168" y="472461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11</a:t>
            </a:r>
          </a:p>
        </p:txBody>
      </p:sp>
      <p:sp>
        <p:nvSpPr>
          <p:cNvPr id="42" name="Ellipse 41"/>
          <p:cNvSpPr/>
          <p:nvPr/>
        </p:nvSpPr>
        <p:spPr>
          <a:xfrm>
            <a:off x="6084168" y="506005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12</a:t>
            </a:r>
          </a:p>
        </p:txBody>
      </p:sp>
      <p:sp>
        <p:nvSpPr>
          <p:cNvPr id="43" name="Ellipse 42"/>
          <p:cNvSpPr/>
          <p:nvPr/>
        </p:nvSpPr>
        <p:spPr>
          <a:xfrm>
            <a:off x="6084167" y="5395495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13</a:t>
            </a:r>
          </a:p>
        </p:txBody>
      </p:sp>
      <p:sp>
        <p:nvSpPr>
          <p:cNvPr id="44" name="Ellipse 43"/>
          <p:cNvSpPr/>
          <p:nvPr/>
        </p:nvSpPr>
        <p:spPr>
          <a:xfrm>
            <a:off x="6084167" y="573093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14</a:t>
            </a:r>
          </a:p>
        </p:txBody>
      </p:sp>
      <p:sp>
        <p:nvSpPr>
          <p:cNvPr id="45" name="Ellipse 44"/>
          <p:cNvSpPr/>
          <p:nvPr/>
        </p:nvSpPr>
        <p:spPr>
          <a:xfrm>
            <a:off x="6084168" y="604058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15</a:t>
            </a:r>
          </a:p>
        </p:txBody>
      </p:sp>
      <p:sp>
        <p:nvSpPr>
          <p:cNvPr id="46" name="Ellipse 45"/>
          <p:cNvSpPr/>
          <p:nvPr/>
        </p:nvSpPr>
        <p:spPr>
          <a:xfrm>
            <a:off x="6082560" y="405373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9</a:t>
            </a:r>
          </a:p>
        </p:txBody>
      </p:sp>
      <p:sp>
        <p:nvSpPr>
          <p:cNvPr id="47" name="Ellipse 46"/>
          <p:cNvSpPr/>
          <p:nvPr/>
        </p:nvSpPr>
        <p:spPr>
          <a:xfrm>
            <a:off x="6084168" y="237653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4</a:t>
            </a:r>
          </a:p>
        </p:txBody>
      </p:sp>
      <p:sp>
        <p:nvSpPr>
          <p:cNvPr id="48" name="Ellipse 47"/>
          <p:cNvSpPr/>
          <p:nvPr/>
        </p:nvSpPr>
        <p:spPr>
          <a:xfrm>
            <a:off x="6084168" y="271197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5</a:t>
            </a:r>
          </a:p>
        </p:txBody>
      </p:sp>
      <p:sp>
        <p:nvSpPr>
          <p:cNvPr id="49" name="Ellipse 48"/>
          <p:cNvSpPr/>
          <p:nvPr/>
        </p:nvSpPr>
        <p:spPr>
          <a:xfrm>
            <a:off x="6084168" y="338285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>
                <a:solidFill>
                  <a:schemeClr val="bg1"/>
                </a:solidFill>
                <a:latin typeface="Century Gothic" pitchFamily="34" charset="0"/>
              </a:rPr>
              <a:t>7</a:t>
            </a:r>
            <a:endParaRPr lang="fr-FR" sz="600" b="1" kern="0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6292691" y="1291412"/>
            <a:ext cx="1663685" cy="24622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Port en eau profonde  à </a:t>
            </a:r>
            <a:r>
              <a:rPr lang="fr-FR" sz="800" b="1" dirty="0" err="1" smtClean="0">
                <a:latin typeface="Century Gothic" pitchFamily="34" charset="0"/>
              </a:rPr>
              <a:t>Enfidha</a:t>
            </a:r>
            <a:r>
              <a:rPr lang="fr-FR" sz="800" b="1" dirty="0" smtClean="0">
                <a:latin typeface="Century Gothic" pitchFamily="34" charset="0"/>
              </a:rPr>
              <a:t>, 1ère tranche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6277149" y="1948769"/>
            <a:ext cx="1884170" cy="24622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Autoroute Tunis-Kairouan-Sidi </a:t>
            </a:r>
            <a:r>
              <a:rPr lang="fr-FR" sz="800" b="1" dirty="0" err="1" smtClean="0">
                <a:latin typeface="Century Gothic" pitchFamily="34" charset="0"/>
              </a:rPr>
              <a:t>Bouzid</a:t>
            </a:r>
            <a:r>
              <a:rPr lang="fr-FR" sz="800" b="1" dirty="0" smtClean="0">
                <a:latin typeface="Century Gothic" pitchFamily="34" charset="0"/>
              </a:rPr>
              <a:t> -Kasserine et Gafsa (Tunis-</a:t>
            </a:r>
            <a:r>
              <a:rPr lang="fr-FR" sz="800" b="1" dirty="0" err="1" smtClean="0">
                <a:latin typeface="Century Gothic" pitchFamily="34" charset="0"/>
              </a:rPr>
              <a:t>Jelma</a:t>
            </a:r>
            <a:r>
              <a:rPr lang="fr-FR" sz="800" b="1" dirty="0" smtClean="0">
                <a:latin typeface="Century Gothic" pitchFamily="34" charset="0"/>
              </a:rPr>
              <a:t>)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6271946" y="2362630"/>
            <a:ext cx="2023725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  <a:ea typeface="Calibri"/>
                <a:cs typeface="Arial"/>
              </a:rPr>
              <a:t>Étendre l’autoroute A3 vers Le Kef</a:t>
            </a:r>
            <a:endParaRPr lang="fr-FR" sz="800" b="1" dirty="0" smtClean="0">
              <a:latin typeface="Century Gothic" pitchFamily="34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6292691" y="2698600"/>
            <a:ext cx="2023725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Métro de Sfax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6292691" y="3034570"/>
            <a:ext cx="2023725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Pont de Bizerte (</a:t>
            </a:r>
            <a:r>
              <a:rPr lang="fr-FR" sz="800" b="1" dirty="0" err="1" smtClean="0">
                <a:latin typeface="Century Gothic" pitchFamily="34" charset="0"/>
              </a:rPr>
              <a:t>Friendship</a:t>
            </a:r>
            <a:r>
              <a:rPr lang="fr-FR" sz="800" b="1" dirty="0" smtClean="0">
                <a:latin typeface="Century Gothic" pitchFamily="34" charset="0"/>
              </a:rPr>
              <a:t>)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6292690" y="3324360"/>
            <a:ext cx="2023725" cy="24622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dirty="0" smtClean="0">
                <a:latin typeface="Century Gothic" pitchFamily="34" charset="0"/>
                <a:ea typeface="Calibri"/>
                <a:cs typeface="Arial"/>
              </a:rPr>
              <a:t>Réouverture de la ligne ferroviaire Sousse-Kasserine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6292689" y="3715746"/>
            <a:ext cx="1844548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Extension du Port de Rades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6292692" y="4378449"/>
            <a:ext cx="181683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Zone logistique  de Zaghouan 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6292692" y="4714419"/>
            <a:ext cx="1853782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Linge ferroviaire Mateur – Tabarka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6292691" y="5004209"/>
            <a:ext cx="2023725" cy="24622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Renouvellement desserte ferroviaire Tunis-Kasserine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6293807" y="5386359"/>
            <a:ext cx="2215118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Autoroute </a:t>
            </a:r>
            <a:r>
              <a:rPr lang="fr-FR" sz="800" b="1" dirty="0" err="1" smtClean="0">
                <a:latin typeface="Century Gothic" pitchFamily="34" charset="0"/>
              </a:rPr>
              <a:t>Bousalem</a:t>
            </a:r>
            <a:r>
              <a:rPr lang="fr-FR" sz="800" b="1" dirty="0" smtClean="0">
                <a:latin typeface="Century Gothic" pitchFamily="34" charset="0"/>
              </a:rPr>
              <a:t>-Jendouba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6292691" y="5722329"/>
            <a:ext cx="2023725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Zone logistique de </a:t>
            </a:r>
            <a:r>
              <a:rPr lang="fr-FR" sz="800" b="1" dirty="0" err="1" smtClean="0">
                <a:latin typeface="Century Gothic" pitchFamily="34" charset="0"/>
              </a:rPr>
              <a:t>Radès</a:t>
            </a:r>
            <a:endParaRPr lang="fr-FR" sz="800" b="1" dirty="0" smtClean="0">
              <a:latin typeface="Century Gothic" pitchFamily="34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6292691" y="6058298"/>
            <a:ext cx="2023725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Ligne ferroviaire Gabes-Médenine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6291083" y="4042480"/>
            <a:ext cx="1689135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Zone logistique de </a:t>
            </a:r>
            <a:r>
              <a:rPr lang="fr-FR" sz="800" b="1" dirty="0" err="1" smtClean="0">
                <a:latin typeface="Century Gothic" pitchFamily="34" charset="0"/>
              </a:rPr>
              <a:t>Zarzis</a:t>
            </a:r>
            <a:endParaRPr lang="fr-FR" sz="800" b="1" dirty="0">
              <a:latin typeface="Century Gothic" pitchFamily="34" charset="0"/>
            </a:endParaRPr>
          </a:p>
        </p:txBody>
      </p:sp>
      <p:cxnSp>
        <p:nvCxnSpPr>
          <p:cNvPr id="64" name="Connecteur droit 63"/>
          <p:cNvCxnSpPr/>
          <p:nvPr/>
        </p:nvCxnSpPr>
        <p:spPr>
          <a:xfrm>
            <a:off x="6059809" y="1898953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>
            <a:off x="6059809" y="2239362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>
            <a:off x="6059809" y="2579771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6059809" y="2920180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6059809" y="3260589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>
            <a:off x="6059809" y="3600998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6059809" y="3941407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>
            <a:off x="6059809" y="4281816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/>
          <p:nvPr/>
        </p:nvCxnSpPr>
        <p:spPr>
          <a:xfrm>
            <a:off x="6059809" y="4622225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>
            <a:off x="6059809" y="4962634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>
            <a:off x="6059809" y="5303043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>
            <a:off x="6059809" y="5643452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>
            <a:off x="6059809" y="5983861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e 2076"/>
          <p:cNvGrpSpPr/>
          <p:nvPr/>
        </p:nvGrpSpPr>
        <p:grpSpPr>
          <a:xfrm>
            <a:off x="3144852" y="1013793"/>
            <a:ext cx="2753348" cy="5190172"/>
            <a:chOff x="3144852" y="1395839"/>
            <a:chExt cx="2623559" cy="5057497"/>
          </a:xfrm>
        </p:grpSpPr>
        <p:pic>
          <p:nvPicPr>
            <p:cNvPr id="78" name="Picture 2" descr="http://d-maps.com/m/africa/tunisie/tunisie70.gif"/>
            <p:cNvPicPr>
              <a:picLocks noChangeAspect="1" noChangeArrowheads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847" t="893" r="10917" b="3613"/>
            <a:stretch/>
          </p:blipFill>
          <p:spPr bwMode="auto">
            <a:xfrm>
              <a:off x="3144852" y="1401513"/>
              <a:ext cx="2623559" cy="5051823"/>
            </a:xfrm>
            <a:prstGeom prst="rect">
              <a:avLst/>
            </a:prstGeom>
            <a:noFill/>
            <a:ln w="19050"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9" name="Ellipse 78"/>
            <p:cNvSpPr/>
            <p:nvPr/>
          </p:nvSpPr>
          <p:spPr>
            <a:xfrm>
              <a:off x="3941854" y="3012527"/>
              <a:ext cx="46800" cy="4671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133350" indent="-133350" algn="ctr">
                <a:lnSpc>
                  <a:spcPct val="105000"/>
                </a:lnSpc>
                <a:buFont typeface="Arial" panose="020B0604020202020204" pitchFamily="34" charset="0"/>
                <a:buChar char="•"/>
              </a:pPr>
              <a:endParaRPr lang="fr-FR" sz="1200" kern="0" smtClean="0">
                <a:solidFill>
                  <a:srgbClr val="0F2F45"/>
                </a:solidFill>
                <a:latin typeface="Century Gothic" pitchFamily="34" charset="0"/>
              </a:endParaRPr>
            </a:p>
          </p:txBody>
        </p:sp>
        <p:sp>
          <p:nvSpPr>
            <p:cNvPr id="80" name="Forme libre 79"/>
            <p:cNvSpPr/>
            <p:nvPr/>
          </p:nvSpPr>
          <p:spPr>
            <a:xfrm>
              <a:off x="4338365" y="1839737"/>
              <a:ext cx="448052" cy="1016209"/>
            </a:xfrm>
            <a:custGeom>
              <a:avLst/>
              <a:gdLst>
                <a:gd name="connsiteX0" fmla="*/ 457200 w 480720"/>
                <a:gd name="connsiteY0" fmla="*/ 0 h 952648"/>
                <a:gd name="connsiteX1" fmla="*/ 480060 w 480720"/>
                <a:gd name="connsiteY1" fmla="*/ 160020 h 952648"/>
                <a:gd name="connsiteX2" fmla="*/ 434340 w 480720"/>
                <a:gd name="connsiteY2" fmla="*/ 220980 h 952648"/>
                <a:gd name="connsiteX3" fmla="*/ 388620 w 480720"/>
                <a:gd name="connsiteY3" fmla="*/ 327660 h 952648"/>
                <a:gd name="connsiteX4" fmla="*/ 381000 w 480720"/>
                <a:gd name="connsiteY4" fmla="*/ 396240 h 952648"/>
                <a:gd name="connsiteX5" fmla="*/ 403860 w 480720"/>
                <a:gd name="connsiteY5" fmla="*/ 480060 h 952648"/>
                <a:gd name="connsiteX6" fmla="*/ 426720 w 480720"/>
                <a:gd name="connsiteY6" fmla="*/ 548640 h 952648"/>
                <a:gd name="connsiteX7" fmla="*/ 426720 w 480720"/>
                <a:gd name="connsiteY7" fmla="*/ 655320 h 952648"/>
                <a:gd name="connsiteX8" fmla="*/ 327660 w 480720"/>
                <a:gd name="connsiteY8" fmla="*/ 754380 h 952648"/>
                <a:gd name="connsiteX9" fmla="*/ 213360 w 480720"/>
                <a:gd name="connsiteY9" fmla="*/ 800100 h 952648"/>
                <a:gd name="connsiteX10" fmla="*/ 144780 w 480720"/>
                <a:gd name="connsiteY10" fmla="*/ 899160 h 952648"/>
                <a:gd name="connsiteX11" fmla="*/ 0 w 480720"/>
                <a:gd name="connsiteY11" fmla="*/ 952500 h 952648"/>
                <a:gd name="connsiteX0" fmla="*/ 457200 w 480720"/>
                <a:gd name="connsiteY0" fmla="*/ 0 h 952648"/>
                <a:gd name="connsiteX1" fmla="*/ 480060 w 480720"/>
                <a:gd name="connsiteY1" fmla="*/ 160020 h 952648"/>
                <a:gd name="connsiteX2" fmla="*/ 434340 w 480720"/>
                <a:gd name="connsiteY2" fmla="*/ 220980 h 952648"/>
                <a:gd name="connsiteX3" fmla="*/ 388620 w 480720"/>
                <a:gd name="connsiteY3" fmla="*/ 327660 h 952648"/>
                <a:gd name="connsiteX4" fmla="*/ 381000 w 480720"/>
                <a:gd name="connsiteY4" fmla="*/ 396240 h 952648"/>
                <a:gd name="connsiteX5" fmla="*/ 403860 w 480720"/>
                <a:gd name="connsiteY5" fmla="*/ 480060 h 952648"/>
                <a:gd name="connsiteX6" fmla="*/ 426720 w 480720"/>
                <a:gd name="connsiteY6" fmla="*/ 548640 h 952648"/>
                <a:gd name="connsiteX7" fmla="*/ 447159 w 480720"/>
                <a:gd name="connsiteY7" fmla="*/ 676154 h 952648"/>
                <a:gd name="connsiteX8" fmla="*/ 327660 w 480720"/>
                <a:gd name="connsiteY8" fmla="*/ 754380 h 952648"/>
                <a:gd name="connsiteX9" fmla="*/ 213360 w 480720"/>
                <a:gd name="connsiteY9" fmla="*/ 800100 h 952648"/>
                <a:gd name="connsiteX10" fmla="*/ 144780 w 480720"/>
                <a:gd name="connsiteY10" fmla="*/ 899160 h 952648"/>
                <a:gd name="connsiteX11" fmla="*/ 0 w 480720"/>
                <a:gd name="connsiteY11" fmla="*/ 952500 h 952648"/>
                <a:gd name="connsiteX0" fmla="*/ 457200 w 480720"/>
                <a:gd name="connsiteY0" fmla="*/ 0 h 952648"/>
                <a:gd name="connsiteX1" fmla="*/ 480060 w 480720"/>
                <a:gd name="connsiteY1" fmla="*/ 160020 h 952648"/>
                <a:gd name="connsiteX2" fmla="*/ 434340 w 480720"/>
                <a:gd name="connsiteY2" fmla="*/ 220980 h 952648"/>
                <a:gd name="connsiteX3" fmla="*/ 388620 w 480720"/>
                <a:gd name="connsiteY3" fmla="*/ 327660 h 952648"/>
                <a:gd name="connsiteX4" fmla="*/ 381000 w 480720"/>
                <a:gd name="connsiteY4" fmla="*/ 396240 h 952648"/>
                <a:gd name="connsiteX5" fmla="*/ 403860 w 480720"/>
                <a:gd name="connsiteY5" fmla="*/ 480060 h 952648"/>
                <a:gd name="connsiteX6" fmla="*/ 426720 w 480720"/>
                <a:gd name="connsiteY6" fmla="*/ 548640 h 952648"/>
                <a:gd name="connsiteX7" fmla="*/ 447159 w 480720"/>
                <a:gd name="connsiteY7" fmla="*/ 676154 h 952648"/>
                <a:gd name="connsiteX8" fmla="*/ 361724 w 480720"/>
                <a:gd name="connsiteY8" fmla="*/ 766286 h 952648"/>
                <a:gd name="connsiteX9" fmla="*/ 213360 w 480720"/>
                <a:gd name="connsiteY9" fmla="*/ 800100 h 952648"/>
                <a:gd name="connsiteX10" fmla="*/ 144780 w 480720"/>
                <a:gd name="connsiteY10" fmla="*/ 899160 h 952648"/>
                <a:gd name="connsiteX11" fmla="*/ 0 w 480720"/>
                <a:gd name="connsiteY11" fmla="*/ 952500 h 952648"/>
                <a:gd name="connsiteX0" fmla="*/ 457200 w 480720"/>
                <a:gd name="connsiteY0" fmla="*/ 0 h 952648"/>
                <a:gd name="connsiteX1" fmla="*/ 480060 w 480720"/>
                <a:gd name="connsiteY1" fmla="*/ 160020 h 952648"/>
                <a:gd name="connsiteX2" fmla="*/ 434340 w 480720"/>
                <a:gd name="connsiteY2" fmla="*/ 220980 h 952648"/>
                <a:gd name="connsiteX3" fmla="*/ 388620 w 480720"/>
                <a:gd name="connsiteY3" fmla="*/ 327660 h 952648"/>
                <a:gd name="connsiteX4" fmla="*/ 381000 w 480720"/>
                <a:gd name="connsiteY4" fmla="*/ 396240 h 952648"/>
                <a:gd name="connsiteX5" fmla="*/ 403860 w 480720"/>
                <a:gd name="connsiteY5" fmla="*/ 480060 h 952648"/>
                <a:gd name="connsiteX6" fmla="*/ 426720 w 480720"/>
                <a:gd name="connsiteY6" fmla="*/ 548640 h 952648"/>
                <a:gd name="connsiteX7" fmla="*/ 447159 w 480720"/>
                <a:gd name="connsiteY7" fmla="*/ 676154 h 952648"/>
                <a:gd name="connsiteX8" fmla="*/ 361724 w 480720"/>
                <a:gd name="connsiteY8" fmla="*/ 766286 h 952648"/>
                <a:gd name="connsiteX9" fmla="*/ 213360 w 480720"/>
                <a:gd name="connsiteY9" fmla="*/ 800100 h 952648"/>
                <a:gd name="connsiteX10" fmla="*/ 144780 w 480720"/>
                <a:gd name="connsiteY10" fmla="*/ 899160 h 952648"/>
                <a:gd name="connsiteX11" fmla="*/ 0 w 480720"/>
                <a:gd name="connsiteY11" fmla="*/ 952500 h 952648"/>
                <a:gd name="connsiteX0" fmla="*/ 457200 w 480720"/>
                <a:gd name="connsiteY0" fmla="*/ 0 h 952651"/>
                <a:gd name="connsiteX1" fmla="*/ 480060 w 480720"/>
                <a:gd name="connsiteY1" fmla="*/ 160020 h 952651"/>
                <a:gd name="connsiteX2" fmla="*/ 434340 w 480720"/>
                <a:gd name="connsiteY2" fmla="*/ 220980 h 952651"/>
                <a:gd name="connsiteX3" fmla="*/ 388620 w 480720"/>
                <a:gd name="connsiteY3" fmla="*/ 327660 h 952651"/>
                <a:gd name="connsiteX4" fmla="*/ 381000 w 480720"/>
                <a:gd name="connsiteY4" fmla="*/ 396240 h 952651"/>
                <a:gd name="connsiteX5" fmla="*/ 403860 w 480720"/>
                <a:gd name="connsiteY5" fmla="*/ 480060 h 952651"/>
                <a:gd name="connsiteX6" fmla="*/ 426720 w 480720"/>
                <a:gd name="connsiteY6" fmla="*/ 548640 h 952651"/>
                <a:gd name="connsiteX7" fmla="*/ 447159 w 480720"/>
                <a:gd name="connsiteY7" fmla="*/ 676154 h 952651"/>
                <a:gd name="connsiteX8" fmla="*/ 361724 w 480720"/>
                <a:gd name="connsiteY8" fmla="*/ 766286 h 952651"/>
                <a:gd name="connsiteX9" fmla="*/ 240612 w 480720"/>
                <a:gd name="connsiteY9" fmla="*/ 797124 h 952651"/>
                <a:gd name="connsiteX10" fmla="*/ 144780 w 480720"/>
                <a:gd name="connsiteY10" fmla="*/ 899160 h 952651"/>
                <a:gd name="connsiteX11" fmla="*/ 0 w 480720"/>
                <a:gd name="connsiteY11" fmla="*/ 952500 h 952651"/>
                <a:gd name="connsiteX0" fmla="*/ 457200 w 480720"/>
                <a:gd name="connsiteY0" fmla="*/ 0 h 952651"/>
                <a:gd name="connsiteX1" fmla="*/ 480060 w 480720"/>
                <a:gd name="connsiteY1" fmla="*/ 160020 h 952651"/>
                <a:gd name="connsiteX2" fmla="*/ 434340 w 480720"/>
                <a:gd name="connsiteY2" fmla="*/ 220980 h 952651"/>
                <a:gd name="connsiteX3" fmla="*/ 388620 w 480720"/>
                <a:gd name="connsiteY3" fmla="*/ 327660 h 952651"/>
                <a:gd name="connsiteX4" fmla="*/ 381000 w 480720"/>
                <a:gd name="connsiteY4" fmla="*/ 396240 h 952651"/>
                <a:gd name="connsiteX5" fmla="*/ 403860 w 480720"/>
                <a:gd name="connsiteY5" fmla="*/ 480060 h 952651"/>
                <a:gd name="connsiteX6" fmla="*/ 426720 w 480720"/>
                <a:gd name="connsiteY6" fmla="*/ 548640 h 952651"/>
                <a:gd name="connsiteX7" fmla="*/ 447159 w 480720"/>
                <a:gd name="connsiteY7" fmla="*/ 691035 h 952651"/>
                <a:gd name="connsiteX8" fmla="*/ 361724 w 480720"/>
                <a:gd name="connsiteY8" fmla="*/ 766286 h 952651"/>
                <a:gd name="connsiteX9" fmla="*/ 240612 w 480720"/>
                <a:gd name="connsiteY9" fmla="*/ 797124 h 952651"/>
                <a:gd name="connsiteX10" fmla="*/ 144780 w 480720"/>
                <a:gd name="connsiteY10" fmla="*/ 899160 h 952651"/>
                <a:gd name="connsiteX11" fmla="*/ 0 w 480720"/>
                <a:gd name="connsiteY11" fmla="*/ 952500 h 952651"/>
                <a:gd name="connsiteX0" fmla="*/ 457200 w 480720"/>
                <a:gd name="connsiteY0" fmla="*/ 0 h 952651"/>
                <a:gd name="connsiteX1" fmla="*/ 480060 w 480720"/>
                <a:gd name="connsiteY1" fmla="*/ 160020 h 952651"/>
                <a:gd name="connsiteX2" fmla="*/ 434340 w 480720"/>
                <a:gd name="connsiteY2" fmla="*/ 220980 h 952651"/>
                <a:gd name="connsiteX3" fmla="*/ 388620 w 480720"/>
                <a:gd name="connsiteY3" fmla="*/ 327660 h 952651"/>
                <a:gd name="connsiteX4" fmla="*/ 381000 w 480720"/>
                <a:gd name="connsiteY4" fmla="*/ 396240 h 952651"/>
                <a:gd name="connsiteX5" fmla="*/ 403860 w 480720"/>
                <a:gd name="connsiteY5" fmla="*/ 480060 h 952651"/>
                <a:gd name="connsiteX6" fmla="*/ 426720 w 480720"/>
                <a:gd name="connsiteY6" fmla="*/ 548640 h 952651"/>
                <a:gd name="connsiteX7" fmla="*/ 447159 w 480720"/>
                <a:gd name="connsiteY7" fmla="*/ 691035 h 952651"/>
                <a:gd name="connsiteX8" fmla="*/ 385570 w 480720"/>
                <a:gd name="connsiteY8" fmla="*/ 769262 h 952651"/>
                <a:gd name="connsiteX9" fmla="*/ 240612 w 480720"/>
                <a:gd name="connsiteY9" fmla="*/ 797124 h 952651"/>
                <a:gd name="connsiteX10" fmla="*/ 144780 w 480720"/>
                <a:gd name="connsiteY10" fmla="*/ 899160 h 952651"/>
                <a:gd name="connsiteX11" fmla="*/ 0 w 480720"/>
                <a:gd name="connsiteY11" fmla="*/ 952500 h 952651"/>
                <a:gd name="connsiteX0" fmla="*/ 457200 w 480720"/>
                <a:gd name="connsiteY0" fmla="*/ 0 h 952640"/>
                <a:gd name="connsiteX1" fmla="*/ 480060 w 480720"/>
                <a:gd name="connsiteY1" fmla="*/ 160020 h 952640"/>
                <a:gd name="connsiteX2" fmla="*/ 434340 w 480720"/>
                <a:gd name="connsiteY2" fmla="*/ 220980 h 952640"/>
                <a:gd name="connsiteX3" fmla="*/ 388620 w 480720"/>
                <a:gd name="connsiteY3" fmla="*/ 327660 h 952640"/>
                <a:gd name="connsiteX4" fmla="*/ 381000 w 480720"/>
                <a:gd name="connsiteY4" fmla="*/ 396240 h 952640"/>
                <a:gd name="connsiteX5" fmla="*/ 403860 w 480720"/>
                <a:gd name="connsiteY5" fmla="*/ 480060 h 952640"/>
                <a:gd name="connsiteX6" fmla="*/ 426720 w 480720"/>
                <a:gd name="connsiteY6" fmla="*/ 548640 h 952640"/>
                <a:gd name="connsiteX7" fmla="*/ 447159 w 480720"/>
                <a:gd name="connsiteY7" fmla="*/ 691035 h 952640"/>
                <a:gd name="connsiteX8" fmla="*/ 385570 w 480720"/>
                <a:gd name="connsiteY8" fmla="*/ 769262 h 952640"/>
                <a:gd name="connsiteX9" fmla="*/ 250832 w 480720"/>
                <a:gd name="connsiteY9" fmla="*/ 812006 h 952640"/>
                <a:gd name="connsiteX10" fmla="*/ 144780 w 480720"/>
                <a:gd name="connsiteY10" fmla="*/ 899160 h 952640"/>
                <a:gd name="connsiteX11" fmla="*/ 0 w 480720"/>
                <a:gd name="connsiteY11" fmla="*/ 952500 h 952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0720" h="952640">
                  <a:moveTo>
                    <a:pt x="457200" y="0"/>
                  </a:moveTo>
                  <a:cubicBezTo>
                    <a:pt x="470535" y="61595"/>
                    <a:pt x="483870" y="123190"/>
                    <a:pt x="480060" y="160020"/>
                  </a:cubicBezTo>
                  <a:cubicBezTo>
                    <a:pt x="476250" y="196850"/>
                    <a:pt x="449580" y="193040"/>
                    <a:pt x="434340" y="220980"/>
                  </a:cubicBezTo>
                  <a:cubicBezTo>
                    <a:pt x="419100" y="248920"/>
                    <a:pt x="397510" y="298450"/>
                    <a:pt x="388620" y="327660"/>
                  </a:cubicBezTo>
                  <a:cubicBezTo>
                    <a:pt x="379730" y="356870"/>
                    <a:pt x="378460" y="370840"/>
                    <a:pt x="381000" y="396240"/>
                  </a:cubicBezTo>
                  <a:cubicBezTo>
                    <a:pt x="383540" y="421640"/>
                    <a:pt x="396240" y="454660"/>
                    <a:pt x="403860" y="480060"/>
                  </a:cubicBezTo>
                  <a:cubicBezTo>
                    <a:pt x="411480" y="505460"/>
                    <a:pt x="419504" y="513478"/>
                    <a:pt x="426720" y="548640"/>
                  </a:cubicBezTo>
                  <a:cubicBezTo>
                    <a:pt x="433936" y="583802"/>
                    <a:pt x="454017" y="654265"/>
                    <a:pt x="447159" y="691035"/>
                  </a:cubicBezTo>
                  <a:cubicBezTo>
                    <a:pt x="440301" y="727805"/>
                    <a:pt x="418291" y="749100"/>
                    <a:pt x="385570" y="769262"/>
                  </a:cubicBezTo>
                  <a:cubicBezTo>
                    <a:pt x="352849" y="789424"/>
                    <a:pt x="290964" y="790356"/>
                    <a:pt x="250832" y="812006"/>
                  </a:cubicBezTo>
                  <a:cubicBezTo>
                    <a:pt x="210700" y="833656"/>
                    <a:pt x="186585" y="875744"/>
                    <a:pt x="144780" y="899160"/>
                  </a:cubicBezTo>
                  <a:cubicBezTo>
                    <a:pt x="102975" y="922576"/>
                    <a:pt x="27940" y="955040"/>
                    <a:pt x="0" y="952500"/>
                  </a:cubicBezTo>
                </a:path>
              </a:pathLst>
            </a:cu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Century Gothic" pitchFamily="34" charset="0"/>
              </a:endParaRPr>
            </a:p>
          </p:txBody>
        </p:sp>
        <p:sp>
          <p:nvSpPr>
            <p:cNvPr id="81" name="Forme libre 80"/>
            <p:cNvSpPr/>
            <p:nvPr/>
          </p:nvSpPr>
          <p:spPr>
            <a:xfrm>
              <a:off x="3944219" y="2855954"/>
              <a:ext cx="394146" cy="174137"/>
            </a:xfrm>
            <a:custGeom>
              <a:avLst/>
              <a:gdLst>
                <a:gd name="connsiteX0" fmla="*/ 385762 w 385762"/>
                <a:gd name="connsiteY0" fmla="*/ 0 h 238125"/>
                <a:gd name="connsiteX1" fmla="*/ 242887 w 385762"/>
                <a:gd name="connsiteY1" fmla="*/ 57150 h 238125"/>
                <a:gd name="connsiteX2" fmla="*/ 180975 w 385762"/>
                <a:gd name="connsiteY2" fmla="*/ 152400 h 238125"/>
                <a:gd name="connsiteX3" fmla="*/ 85725 w 385762"/>
                <a:gd name="connsiteY3" fmla="*/ 223838 h 238125"/>
                <a:gd name="connsiteX4" fmla="*/ 0 w 385762"/>
                <a:gd name="connsiteY4" fmla="*/ 238125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5762" h="238125">
                  <a:moveTo>
                    <a:pt x="385762" y="0"/>
                  </a:moveTo>
                  <a:cubicBezTo>
                    <a:pt x="331390" y="15875"/>
                    <a:pt x="277018" y="31750"/>
                    <a:pt x="242887" y="57150"/>
                  </a:cubicBezTo>
                  <a:cubicBezTo>
                    <a:pt x="208756" y="82550"/>
                    <a:pt x="207169" y="124619"/>
                    <a:pt x="180975" y="152400"/>
                  </a:cubicBezTo>
                  <a:cubicBezTo>
                    <a:pt x="154781" y="180181"/>
                    <a:pt x="115887" y="209551"/>
                    <a:pt x="85725" y="223838"/>
                  </a:cubicBezTo>
                  <a:cubicBezTo>
                    <a:pt x="55563" y="238125"/>
                    <a:pt x="27781" y="238125"/>
                    <a:pt x="0" y="238125"/>
                  </a:cubicBezTo>
                </a:path>
              </a:pathLst>
            </a:custGeom>
            <a:noFill/>
            <a:ln w="19050">
              <a:solidFill>
                <a:srgbClr val="00206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Century Gothic" pitchFamily="34" charset="0"/>
              </a:endParaRPr>
            </a:p>
          </p:txBody>
        </p:sp>
        <p:sp>
          <p:nvSpPr>
            <p:cNvPr id="82" name="Forme libre 81"/>
            <p:cNvSpPr/>
            <p:nvPr/>
          </p:nvSpPr>
          <p:spPr>
            <a:xfrm>
              <a:off x="3942995" y="2550667"/>
              <a:ext cx="1107711" cy="577290"/>
            </a:xfrm>
            <a:custGeom>
              <a:avLst/>
              <a:gdLst>
                <a:gd name="connsiteX0" fmla="*/ 1073150 w 1073150"/>
                <a:gd name="connsiteY0" fmla="*/ 0 h 572993"/>
                <a:gd name="connsiteX1" fmla="*/ 942975 w 1073150"/>
                <a:gd name="connsiteY1" fmla="*/ 38100 h 572993"/>
                <a:gd name="connsiteX2" fmla="*/ 895350 w 1073150"/>
                <a:gd name="connsiteY2" fmla="*/ 82550 h 572993"/>
                <a:gd name="connsiteX3" fmla="*/ 793750 w 1073150"/>
                <a:gd name="connsiteY3" fmla="*/ 95250 h 572993"/>
                <a:gd name="connsiteX4" fmla="*/ 742950 w 1073150"/>
                <a:gd name="connsiteY4" fmla="*/ 114300 h 572993"/>
                <a:gd name="connsiteX5" fmla="*/ 676275 w 1073150"/>
                <a:gd name="connsiteY5" fmla="*/ 149225 h 572993"/>
                <a:gd name="connsiteX6" fmla="*/ 612775 w 1073150"/>
                <a:gd name="connsiteY6" fmla="*/ 165100 h 572993"/>
                <a:gd name="connsiteX7" fmla="*/ 565150 w 1073150"/>
                <a:gd name="connsiteY7" fmla="*/ 263525 h 572993"/>
                <a:gd name="connsiteX8" fmla="*/ 523875 w 1073150"/>
                <a:gd name="connsiteY8" fmla="*/ 422275 h 572993"/>
                <a:gd name="connsiteX9" fmla="*/ 454025 w 1073150"/>
                <a:gd name="connsiteY9" fmla="*/ 558800 h 572993"/>
                <a:gd name="connsiteX10" fmla="*/ 355600 w 1073150"/>
                <a:gd name="connsiteY10" fmla="*/ 565150 h 572993"/>
                <a:gd name="connsiteX11" fmla="*/ 92075 w 1073150"/>
                <a:gd name="connsiteY11" fmla="*/ 527050 h 572993"/>
                <a:gd name="connsiteX12" fmla="*/ 0 w 1073150"/>
                <a:gd name="connsiteY12" fmla="*/ 485775 h 572993"/>
                <a:gd name="connsiteX0" fmla="*/ 1073150 w 1073150"/>
                <a:gd name="connsiteY0" fmla="*/ 0 h 572993"/>
                <a:gd name="connsiteX1" fmla="*/ 942975 w 1073150"/>
                <a:gd name="connsiteY1" fmla="*/ 38100 h 572993"/>
                <a:gd name="connsiteX2" fmla="*/ 863600 w 1073150"/>
                <a:gd name="connsiteY2" fmla="*/ 79375 h 572993"/>
                <a:gd name="connsiteX3" fmla="*/ 793750 w 1073150"/>
                <a:gd name="connsiteY3" fmla="*/ 95250 h 572993"/>
                <a:gd name="connsiteX4" fmla="*/ 742950 w 1073150"/>
                <a:gd name="connsiteY4" fmla="*/ 114300 h 572993"/>
                <a:gd name="connsiteX5" fmla="*/ 676275 w 1073150"/>
                <a:gd name="connsiteY5" fmla="*/ 149225 h 572993"/>
                <a:gd name="connsiteX6" fmla="*/ 612775 w 1073150"/>
                <a:gd name="connsiteY6" fmla="*/ 165100 h 572993"/>
                <a:gd name="connsiteX7" fmla="*/ 565150 w 1073150"/>
                <a:gd name="connsiteY7" fmla="*/ 263525 h 572993"/>
                <a:gd name="connsiteX8" fmla="*/ 523875 w 1073150"/>
                <a:gd name="connsiteY8" fmla="*/ 422275 h 572993"/>
                <a:gd name="connsiteX9" fmla="*/ 454025 w 1073150"/>
                <a:gd name="connsiteY9" fmla="*/ 558800 h 572993"/>
                <a:gd name="connsiteX10" fmla="*/ 355600 w 1073150"/>
                <a:gd name="connsiteY10" fmla="*/ 565150 h 572993"/>
                <a:gd name="connsiteX11" fmla="*/ 92075 w 1073150"/>
                <a:gd name="connsiteY11" fmla="*/ 527050 h 572993"/>
                <a:gd name="connsiteX12" fmla="*/ 0 w 1073150"/>
                <a:gd name="connsiteY12" fmla="*/ 485775 h 572993"/>
                <a:gd name="connsiteX0" fmla="*/ 1085850 w 1085850"/>
                <a:gd name="connsiteY0" fmla="*/ 0 h 572993"/>
                <a:gd name="connsiteX1" fmla="*/ 942975 w 1085850"/>
                <a:gd name="connsiteY1" fmla="*/ 38100 h 572993"/>
                <a:gd name="connsiteX2" fmla="*/ 863600 w 1085850"/>
                <a:gd name="connsiteY2" fmla="*/ 79375 h 572993"/>
                <a:gd name="connsiteX3" fmla="*/ 793750 w 1085850"/>
                <a:gd name="connsiteY3" fmla="*/ 95250 h 572993"/>
                <a:gd name="connsiteX4" fmla="*/ 742950 w 1085850"/>
                <a:gd name="connsiteY4" fmla="*/ 114300 h 572993"/>
                <a:gd name="connsiteX5" fmla="*/ 676275 w 1085850"/>
                <a:gd name="connsiteY5" fmla="*/ 149225 h 572993"/>
                <a:gd name="connsiteX6" fmla="*/ 612775 w 1085850"/>
                <a:gd name="connsiteY6" fmla="*/ 165100 h 572993"/>
                <a:gd name="connsiteX7" fmla="*/ 565150 w 1085850"/>
                <a:gd name="connsiteY7" fmla="*/ 263525 h 572993"/>
                <a:gd name="connsiteX8" fmla="*/ 523875 w 1085850"/>
                <a:gd name="connsiteY8" fmla="*/ 422275 h 572993"/>
                <a:gd name="connsiteX9" fmla="*/ 454025 w 1085850"/>
                <a:gd name="connsiteY9" fmla="*/ 558800 h 572993"/>
                <a:gd name="connsiteX10" fmla="*/ 355600 w 1085850"/>
                <a:gd name="connsiteY10" fmla="*/ 565150 h 572993"/>
                <a:gd name="connsiteX11" fmla="*/ 92075 w 1085850"/>
                <a:gd name="connsiteY11" fmla="*/ 527050 h 572993"/>
                <a:gd name="connsiteX12" fmla="*/ 0 w 1085850"/>
                <a:gd name="connsiteY12" fmla="*/ 485775 h 572993"/>
                <a:gd name="connsiteX0" fmla="*/ 1085850 w 1085850"/>
                <a:gd name="connsiteY0" fmla="*/ 0 h 572993"/>
                <a:gd name="connsiteX1" fmla="*/ 955675 w 1085850"/>
                <a:gd name="connsiteY1" fmla="*/ 22225 h 572993"/>
                <a:gd name="connsiteX2" fmla="*/ 863600 w 1085850"/>
                <a:gd name="connsiteY2" fmla="*/ 79375 h 572993"/>
                <a:gd name="connsiteX3" fmla="*/ 793750 w 1085850"/>
                <a:gd name="connsiteY3" fmla="*/ 95250 h 572993"/>
                <a:gd name="connsiteX4" fmla="*/ 742950 w 1085850"/>
                <a:gd name="connsiteY4" fmla="*/ 114300 h 572993"/>
                <a:gd name="connsiteX5" fmla="*/ 676275 w 1085850"/>
                <a:gd name="connsiteY5" fmla="*/ 149225 h 572993"/>
                <a:gd name="connsiteX6" fmla="*/ 612775 w 1085850"/>
                <a:gd name="connsiteY6" fmla="*/ 165100 h 572993"/>
                <a:gd name="connsiteX7" fmla="*/ 565150 w 1085850"/>
                <a:gd name="connsiteY7" fmla="*/ 263525 h 572993"/>
                <a:gd name="connsiteX8" fmla="*/ 523875 w 1085850"/>
                <a:gd name="connsiteY8" fmla="*/ 422275 h 572993"/>
                <a:gd name="connsiteX9" fmla="*/ 454025 w 1085850"/>
                <a:gd name="connsiteY9" fmla="*/ 558800 h 572993"/>
                <a:gd name="connsiteX10" fmla="*/ 355600 w 1085850"/>
                <a:gd name="connsiteY10" fmla="*/ 565150 h 572993"/>
                <a:gd name="connsiteX11" fmla="*/ 92075 w 1085850"/>
                <a:gd name="connsiteY11" fmla="*/ 527050 h 572993"/>
                <a:gd name="connsiteX12" fmla="*/ 0 w 1085850"/>
                <a:gd name="connsiteY12" fmla="*/ 485775 h 572993"/>
                <a:gd name="connsiteX0" fmla="*/ 1085850 w 1085850"/>
                <a:gd name="connsiteY0" fmla="*/ 0 h 572993"/>
                <a:gd name="connsiteX1" fmla="*/ 955675 w 1085850"/>
                <a:gd name="connsiteY1" fmla="*/ 22225 h 572993"/>
                <a:gd name="connsiteX2" fmla="*/ 863600 w 1085850"/>
                <a:gd name="connsiteY2" fmla="*/ 79375 h 572993"/>
                <a:gd name="connsiteX3" fmla="*/ 793750 w 1085850"/>
                <a:gd name="connsiteY3" fmla="*/ 95250 h 572993"/>
                <a:gd name="connsiteX4" fmla="*/ 742950 w 1085850"/>
                <a:gd name="connsiteY4" fmla="*/ 114300 h 572993"/>
                <a:gd name="connsiteX5" fmla="*/ 676275 w 1085850"/>
                <a:gd name="connsiteY5" fmla="*/ 149225 h 572993"/>
                <a:gd name="connsiteX6" fmla="*/ 612775 w 1085850"/>
                <a:gd name="connsiteY6" fmla="*/ 165100 h 572993"/>
                <a:gd name="connsiteX7" fmla="*/ 565150 w 1085850"/>
                <a:gd name="connsiteY7" fmla="*/ 263525 h 572993"/>
                <a:gd name="connsiteX8" fmla="*/ 523875 w 1085850"/>
                <a:gd name="connsiteY8" fmla="*/ 422275 h 572993"/>
                <a:gd name="connsiteX9" fmla="*/ 454025 w 1085850"/>
                <a:gd name="connsiteY9" fmla="*/ 558800 h 572993"/>
                <a:gd name="connsiteX10" fmla="*/ 355600 w 1085850"/>
                <a:gd name="connsiteY10" fmla="*/ 565150 h 572993"/>
                <a:gd name="connsiteX11" fmla="*/ 92075 w 1085850"/>
                <a:gd name="connsiteY11" fmla="*/ 527050 h 572993"/>
                <a:gd name="connsiteX12" fmla="*/ 0 w 1085850"/>
                <a:gd name="connsiteY12" fmla="*/ 485775 h 572993"/>
                <a:gd name="connsiteX0" fmla="*/ 1085850 w 1085850"/>
                <a:gd name="connsiteY0" fmla="*/ 0 h 572993"/>
                <a:gd name="connsiteX1" fmla="*/ 955675 w 1085850"/>
                <a:gd name="connsiteY1" fmla="*/ 22225 h 572993"/>
                <a:gd name="connsiteX2" fmla="*/ 863600 w 1085850"/>
                <a:gd name="connsiteY2" fmla="*/ 79375 h 572993"/>
                <a:gd name="connsiteX3" fmla="*/ 793750 w 1085850"/>
                <a:gd name="connsiteY3" fmla="*/ 95250 h 572993"/>
                <a:gd name="connsiteX4" fmla="*/ 742950 w 1085850"/>
                <a:gd name="connsiteY4" fmla="*/ 114300 h 572993"/>
                <a:gd name="connsiteX5" fmla="*/ 676275 w 1085850"/>
                <a:gd name="connsiteY5" fmla="*/ 149225 h 572993"/>
                <a:gd name="connsiteX6" fmla="*/ 615950 w 1085850"/>
                <a:gd name="connsiteY6" fmla="*/ 190500 h 572993"/>
                <a:gd name="connsiteX7" fmla="*/ 565150 w 1085850"/>
                <a:gd name="connsiteY7" fmla="*/ 263525 h 572993"/>
                <a:gd name="connsiteX8" fmla="*/ 523875 w 1085850"/>
                <a:gd name="connsiteY8" fmla="*/ 422275 h 572993"/>
                <a:gd name="connsiteX9" fmla="*/ 454025 w 1085850"/>
                <a:gd name="connsiteY9" fmla="*/ 558800 h 572993"/>
                <a:gd name="connsiteX10" fmla="*/ 355600 w 1085850"/>
                <a:gd name="connsiteY10" fmla="*/ 565150 h 572993"/>
                <a:gd name="connsiteX11" fmla="*/ 92075 w 1085850"/>
                <a:gd name="connsiteY11" fmla="*/ 527050 h 572993"/>
                <a:gd name="connsiteX12" fmla="*/ 0 w 1085850"/>
                <a:gd name="connsiteY12" fmla="*/ 485775 h 572993"/>
                <a:gd name="connsiteX0" fmla="*/ 1085850 w 1085850"/>
                <a:gd name="connsiteY0" fmla="*/ 0 h 572993"/>
                <a:gd name="connsiteX1" fmla="*/ 955675 w 1085850"/>
                <a:gd name="connsiteY1" fmla="*/ 22225 h 572993"/>
                <a:gd name="connsiteX2" fmla="*/ 863600 w 1085850"/>
                <a:gd name="connsiteY2" fmla="*/ 63500 h 572993"/>
                <a:gd name="connsiteX3" fmla="*/ 793750 w 1085850"/>
                <a:gd name="connsiteY3" fmla="*/ 95250 h 572993"/>
                <a:gd name="connsiteX4" fmla="*/ 742950 w 1085850"/>
                <a:gd name="connsiteY4" fmla="*/ 114300 h 572993"/>
                <a:gd name="connsiteX5" fmla="*/ 676275 w 1085850"/>
                <a:gd name="connsiteY5" fmla="*/ 149225 h 572993"/>
                <a:gd name="connsiteX6" fmla="*/ 615950 w 1085850"/>
                <a:gd name="connsiteY6" fmla="*/ 190500 h 572993"/>
                <a:gd name="connsiteX7" fmla="*/ 565150 w 1085850"/>
                <a:gd name="connsiteY7" fmla="*/ 263525 h 572993"/>
                <a:gd name="connsiteX8" fmla="*/ 523875 w 1085850"/>
                <a:gd name="connsiteY8" fmla="*/ 422275 h 572993"/>
                <a:gd name="connsiteX9" fmla="*/ 454025 w 1085850"/>
                <a:gd name="connsiteY9" fmla="*/ 558800 h 572993"/>
                <a:gd name="connsiteX10" fmla="*/ 355600 w 1085850"/>
                <a:gd name="connsiteY10" fmla="*/ 565150 h 572993"/>
                <a:gd name="connsiteX11" fmla="*/ 92075 w 1085850"/>
                <a:gd name="connsiteY11" fmla="*/ 527050 h 572993"/>
                <a:gd name="connsiteX12" fmla="*/ 0 w 1085850"/>
                <a:gd name="connsiteY12" fmla="*/ 485775 h 572993"/>
                <a:gd name="connsiteX0" fmla="*/ 1085850 w 1085850"/>
                <a:gd name="connsiteY0" fmla="*/ 0 h 572993"/>
                <a:gd name="connsiteX1" fmla="*/ 955675 w 1085850"/>
                <a:gd name="connsiteY1" fmla="*/ 22225 h 572993"/>
                <a:gd name="connsiteX2" fmla="*/ 863600 w 1085850"/>
                <a:gd name="connsiteY2" fmla="*/ 63500 h 572993"/>
                <a:gd name="connsiteX3" fmla="*/ 793750 w 1085850"/>
                <a:gd name="connsiteY3" fmla="*/ 95250 h 572993"/>
                <a:gd name="connsiteX4" fmla="*/ 742950 w 1085850"/>
                <a:gd name="connsiteY4" fmla="*/ 114300 h 572993"/>
                <a:gd name="connsiteX5" fmla="*/ 676275 w 1085850"/>
                <a:gd name="connsiteY5" fmla="*/ 149225 h 572993"/>
                <a:gd name="connsiteX6" fmla="*/ 615950 w 1085850"/>
                <a:gd name="connsiteY6" fmla="*/ 190500 h 572993"/>
                <a:gd name="connsiteX7" fmla="*/ 565150 w 1085850"/>
                <a:gd name="connsiteY7" fmla="*/ 263525 h 572993"/>
                <a:gd name="connsiteX8" fmla="*/ 523875 w 1085850"/>
                <a:gd name="connsiteY8" fmla="*/ 422275 h 572993"/>
                <a:gd name="connsiteX9" fmla="*/ 454025 w 1085850"/>
                <a:gd name="connsiteY9" fmla="*/ 558800 h 572993"/>
                <a:gd name="connsiteX10" fmla="*/ 276225 w 1085850"/>
                <a:gd name="connsiteY10" fmla="*/ 565150 h 572993"/>
                <a:gd name="connsiteX11" fmla="*/ 92075 w 1085850"/>
                <a:gd name="connsiteY11" fmla="*/ 527050 h 572993"/>
                <a:gd name="connsiteX12" fmla="*/ 0 w 1085850"/>
                <a:gd name="connsiteY12" fmla="*/ 485775 h 572993"/>
                <a:gd name="connsiteX0" fmla="*/ 1085850 w 1085850"/>
                <a:gd name="connsiteY0" fmla="*/ 0 h 577290"/>
                <a:gd name="connsiteX1" fmla="*/ 955675 w 1085850"/>
                <a:gd name="connsiteY1" fmla="*/ 22225 h 577290"/>
                <a:gd name="connsiteX2" fmla="*/ 863600 w 1085850"/>
                <a:gd name="connsiteY2" fmla="*/ 63500 h 577290"/>
                <a:gd name="connsiteX3" fmla="*/ 793750 w 1085850"/>
                <a:gd name="connsiteY3" fmla="*/ 95250 h 577290"/>
                <a:gd name="connsiteX4" fmla="*/ 742950 w 1085850"/>
                <a:gd name="connsiteY4" fmla="*/ 114300 h 577290"/>
                <a:gd name="connsiteX5" fmla="*/ 676275 w 1085850"/>
                <a:gd name="connsiteY5" fmla="*/ 149225 h 577290"/>
                <a:gd name="connsiteX6" fmla="*/ 615950 w 1085850"/>
                <a:gd name="connsiteY6" fmla="*/ 190500 h 577290"/>
                <a:gd name="connsiteX7" fmla="*/ 565150 w 1085850"/>
                <a:gd name="connsiteY7" fmla="*/ 263525 h 577290"/>
                <a:gd name="connsiteX8" fmla="*/ 523875 w 1085850"/>
                <a:gd name="connsiteY8" fmla="*/ 422275 h 577290"/>
                <a:gd name="connsiteX9" fmla="*/ 406400 w 1085850"/>
                <a:gd name="connsiteY9" fmla="*/ 565150 h 577290"/>
                <a:gd name="connsiteX10" fmla="*/ 276225 w 1085850"/>
                <a:gd name="connsiteY10" fmla="*/ 565150 h 577290"/>
                <a:gd name="connsiteX11" fmla="*/ 92075 w 1085850"/>
                <a:gd name="connsiteY11" fmla="*/ 527050 h 577290"/>
                <a:gd name="connsiteX12" fmla="*/ 0 w 1085850"/>
                <a:gd name="connsiteY12" fmla="*/ 485775 h 577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85850" h="577290">
                  <a:moveTo>
                    <a:pt x="1085850" y="0"/>
                  </a:moveTo>
                  <a:cubicBezTo>
                    <a:pt x="1035579" y="12171"/>
                    <a:pt x="992717" y="11642"/>
                    <a:pt x="955675" y="22225"/>
                  </a:cubicBezTo>
                  <a:cubicBezTo>
                    <a:pt x="918633" y="32808"/>
                    <a:pt x="890588" y="51329"/>
                    <a:pt x="863600" y="63500"/>
                  </a:cubicBezTo>
                  <a:cubicBezTo>
                    <a:pt x="836613" y="75671"/>
                    <a:pt x="813858" y="86783"/>
                    <a:pt x="793750" y="95250"/>
                  </a:cubicBezTo>
                  <a:cubicBezTo>
                    <a:pt x="773642" y="103717"/>
                    <a:pt x="762529" y="105304"/>
                    <a:pt x="742950" y="114300"/>
                  </a:cubicBezTo>
                  <a:cubicBezTo>
                    <a:pt x="723371" y="123296"/>
                    <a:pt x="697442" y="136525"/>
                    <a:pt x="676275" y="149225"/>
                  </a:cubicBezTo>
                  <a:cubicBezTo>
                    <a:pt x="655108" y="161925"/>
                    <a:pt x="634471" y="171450"/>
                    <a:pt x="615950" y="190500"/>
                  </a:cubicBezTo>
                  <a:cubicBezTo>
                    <a:pt x="597429" y="209550"/>
                    <a:pt x="580496" y="224896"/>
                    <a:pt x="565150" y="263525"/>
                  </a:cubicBezTo>
                  <a:cubicBezTo>
                    <a:pt x="549804" y="302154"/>
                    <a:pt x="550333" y="372004"/>
                    <a:pt x="523875" y="422275"/>
                  </a:cubicBezTo>
                  <a:cubicBezTo>
                    <a:pt x="497417" y="472546"/>
                    <a:pt x="447675" y="541338"/>
                    <a:pt x="406400" y="565150"/>
                  </a:cubicBezTo>
                  <a:cubicBezTo>
                    <a:pt x="365125" y="588962"/>
                    <a:pt x="328612" y="571500"/>
                    <a:pt x="276225" y="565150"/>
                  </a:cubicBezTo>
                  <a:cubicBezTo>
                    <a:pt x="223838" y="558800"/>
                    <a:pt x="138113" y="540279"/>
                    <a:pt x="92075" y="527050"/>
                  </a:cubicBezTo>
                  <a:cubicBezTo>
                    <a:pt x="46037" y="513821"/>
                    <a:pt x="16404" y="499798"/>
                    <a:pt x="0" y="485775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Century Gothic" pitchFamily="34" charset="0"/>
              </a:endParaRPr>
            </a:p>
          </p:txBody>
        </p:sp>
        <p:sp>
          <p:nvSpPr>
            <p:cNvPr id="83" name="Forme libre 82"/>
            <p:cNvSpPr/>
            <p:nvPr/>
          </p:nvSpPr>
          <p:spPr>
            <a:xfrm>
              <a:off x="3944219" y="2855954"/>
              <a:ext cx="463577" cy="656019"/>
            </a:xfrm>
            <a:custGeom>
              <a:avLst/>
              <a:gdLst>
                <a:gd name="connsiteX0" fmla="*/ 0 w 482627"/>
                <a:gd name="connsiteY0" fmla="*/ 752475 h 752475"/>
                <a:gd name="connsiteX1" fmla="*/ 52387 w 482627"/>
                <a:gd name="connsiteY1" fmla="*/ 666750 h 752475"/>
                <a:gd name="connsiteX2" fmla="*/ 171450 w 482627"/>
                <a:gd name="connsiteY2" fmla="*/ 600075 h 752475"/>
                <a:gd name="connsiteX3" fmla="*/ 214312 w 482627"/>
                <a:gd name="connsiteY3" fmla="*/ 514350 h 752475"/>
                <a:gd name="connsiteX4" fmla="*/ 304800 w 482627"/>
                <a:gd name="connsiteY4" fmla="*/ 433387 h 752475"/>
                <a:gd name="connsiteX5" fmla="*/ 366712 w 482627"/>
                <a:gd name="connsiteY5" fmla="*/ 338137 h 752475"/>
                <a:gd name="connsiteX6" fmla="*/ 476250 w 482627"/>
                <a:gd name="connsiteY6" fmla="*/ 285750 h 752475"/>
                <a:gd name="connsiteX7" fmla="*/ 466725 w 482627"/>
                <a:gd name="connsiteY7" fmla="*/ 180975 h 752475"/>
                <a:gd name="connsiteX8" fmla="*/ 442912 w 482627"/>
                <a:gd name="connsiteY8" fmla="*/ 119062 h 752475"/>
                <a:gd name="connsiteX9" fmla="*/ 409575 w 482627"/>
                <a:gd name="connsiteY9" fmla="*/ 0 h 752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2627" h="752475">
                  <a:moveTo>
                    <a:pt x="0" y="752475"/>
                  </a:moveTo>
                  <a:cubicBezTo>
                    <a:pt x="11906" y="722312"/>
                    <a:pt x="23812" y="692150"/>
                    <a:pt x="52387" y="666750"/>
                  </a:cubicBezTo>
                  <a:cubicBezTo>
                    <a:pt x="80962" y="641350"/>
                    <a:pt x="144463" y="625475"/>
                    <a:pt x="171450" y="600075"/>
                  </a:cubicBezTo>
                  <a:cubicBezTo>
                    <a:pt x="198438" y="574675"/>
                    <a:pt x="192087" y="542131"/>
                    <a:pt x="214312" y="514350"/>
                  </a:cubicBezTo>
                  <a:cubicBezTo>
                    <a:pt x="236537" y="486569"/>
                    <a:pt x="279400" y="462756"/>
                    <a:pt x="304800" y="433387"/>
                  </a:cubicBezTo>
                  <a:cubicBezTo>
                    <a:pt x="330200" y="404018"/>
                    <a:pt x="338137" y="362743"/>
                    <a:pt x="366712" y="338137"/>
                  </a:cubicBezTo>
                  <a:cubicBezTo>
                    <a:pt x="395287" y="313531"/>
                    <a:pt x="459581" y="311944"/>
                    <a:pt x="476250" y="285750"/>
                  </a:cubicBezTo>
                  <a:cubicBezTo>
                    <a:pt x="492919" y="259556"/>
                    <a:pt x="472281" y="208756"/>
                    <a:pt x="466725" y="180975"/>
                  </a:cubicBezTo>
                  <a:cubicBezTo>
                    <a:pt x="461169" y="153194"/>
                    <a:pt x="452437" y="149224"/>
                    <a:pt x="442912" y="119062"/>
                  </a:cubicBezTo>
                  <a:cubicBezTo>
                    <a:pt x="433387" y="88900"/>
                    <a:pt x="421481" y="44450"/>
                    <a:pt x="409575" y="0"/>
                  </a:cubicBezTo>
                </a:path>
              </a:pathLst>
            </a:custGeom>
            <a:noFill/>
            <a:ln w="19050">
              <a:solidFill>
                <a:srgbClr val="00206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Century Gothic" pitchFamily="34" charset="0"/>
              </a:endParaRPr>
            </a:p>
          </p:txBody>
        </p:sp>
        <p:sp>
          <p:nvSpPr>
            <p:cNvPr id="84" name="Forme libre 83"/>
            <p:cNvSpPr/>
            <p:nvPr/>
          </p:nvSpPr>
          <p:spPr>
            <a:xfrm>
              <a:off x="3870333" y="1983107"/>
              <a:ext cx="407261" cy="68019"/>
            </a:xfrm>
            <a:custGeom>
              <a:avLst/>
              <a:gdLst>
                <a:gd name="connsiteX0" fmla="*/ 400050 w 400050"/>
                <a:gd name="connsiteY0" fmla="*/ 11066 h 77741"/>
                <a:gd name="connsiteX1" fmla="*/ 252412 w 400050"/>
                <a:gd name="connsiteY1" fmla="*/ 1541 h 77741"/>
                <a:gd name="connsiteX2" fmla="*/ 166687 w 400050"/>
                <a:gd name="connsiteY2" fmla="*/ 39641 h 77741"/>
                <a:gd name="connsiteX3" fmla="*/ 0 w 400050"/>
                <a:gd name="connsiteY3" fmla="*/ 77741 h 77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0050" h="77741">
                  <a:moveTo>
                    <a:pt x="400050" y="11066"/>
                  </a:moveTo>
                  <a:cubicBezTo>
                    <a:pt x="345678" y="3922"/>
                    <a:pt x="291306" y="-3221"/>
                    <a:pt x="252412" y="1541"/>
                  </a:cubicBezTo>
                  <a:cubicBezTo>
                    <a:pt x="213518" y="6303"/>
                    <a:pt x="208756" y="26941"/>
                    <a:pt x="166687" y="39641"/>
                  </a:cubicBezTo>
                  <a:cubicBezTo>
                    <a:pt x="124618" y="52341"/>
                    <a:pt x="62309" y="65041"/>
                    <a:pt x="0" y="77741"/>
                  </a:cubicBezTo>
                </a:path>
              </a:pathLst>
            </a:cu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Century Gothic" pitchFamily="34" charset="0"/>
              </a:endParaRPr>
            </a:p>
          </p:txBody>
        </p:sp>
        <p:sp>
          <p:nvSpPr>
            <p:cNvPr id="85" name="Ellipse 84"/>
            <p:cNvSpPr/>
            <p:nvPr/>
          </p:nvSpPr>
          <p:spPr>
            <a:xfrm>
              <a:off x="4690369" y="2627598"/>
              <a:ext cx="46800" cy="4671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133350" indent="-133350" algn="ctr">
                <a:lnSpc>
                  <a:spcPct val="105000"/>
                </a:lnSpc>
                <a:buFont typeface="Arial" panose="020B0604020202020204" pitchFamily="34" charset="0"/>
                <a:buChar char="•"/>
              </a:pPr>
              <a:endParaRPr lang="fr-FR" sz="1200" kern="0" smtClean="0">
                <a:solidFill>
                  <a:srgbClr val="0F2F45"/>
                </a:solidFill>
                <a:latin typeface="Century Gothic" pitchFamily="34" charset="0"/>
              </a:endParaRPr>
            </a:p>
          </p:txBody>
        </p:sp>
        <p:sp>
          <p:nvSpPr>
            <p:cNvPr id="86" name="Forme libre 85"/>
            <p:cNvSpPr/>
            <p:nvPr/>
          </p:nvSpPr>
          <p:spPr>
            <a:xfrm>
              <a:off x="4291882" y="1829941"/>
              <a:ext cx="466725" cy="164306"/>
            </a:xfrm>
            <a:custGeom>
              <a:avLst/>
              <a:gdLst>
                <a:gd name="connsiteX0" fmla="*/ 490537 w 490537"/>
                <a:gd name="connsiteY0" fmla="*/ 0 h 166738"/>
                <a:gd name="connsiteX1" fmla="*/ 419100 w 490537"/>
                <a:gd name="connsiteY1" fmla="*/ 47625 h 166738"/>
                <a:gd name="connsiteX2" fmla="*/ 328612 w 490537"/>
                <a:gd name="connsiteY2" fmla="*/ 95250 h 166738"/>
                <a:gd name="connsiteX3" fmla="*/ 233362 w 490537"/>
                <a:gd name="connsiteY3" fmla="*/ 109538 h 166738"/>
                <a:gd name="connsiteX4" fmla="*/ 180975 w 490537"/>
                <a:gd name="connsiteY4" fmla="*/ 147638 h 166738"/>
                <a:gd name="connsiteX5" fmla="*/ 95250 w 490537"/>
                <a:gd name="connsiteY5" fmla="*/ 161925 h 166738"/>
                <a:gd name="connsiteX6" fmla="*/ 38100 w 490537"/>
                <a:gd name="connsiteY6" fmla="*/ 161925 h 166738"/>
                <a:gd name="connsiteX7" fmla="*/ 0 w 490537"/>
                <a:gd name="connsiteY7" fmla="*/ 104775 h 166738"/>
                <a:gd name="connsiteX8" fmla="*/ 0 w 490537"/>
                <a:gd name="connsiteY8" fmla="*/ 104775 h 166738"/>
                <a:gd name="connsiteX0" fmla="*/ 490537 w 490537"/>
                <a:gd name="connsiteY0" fmla="*/ 0 h 166738"/>
                <a:gd name="connsiteX1" fmla="*/ 419100 w 490537"/>
                <a:gd name="connsiteY1" fmla="*/ 47625 h 166738"/>
                <a:gd name="connsiteX2" fmla="*/ 328612 w 490537"/>
                <a:gd name="connsiteY2" fmla="*/ 95250 h 166738"/>
                <a:gd name="connsiteX3" fmla="*/ 233362 w 490537"/>
                <a:gd name="connsiteY3" fmla="*/ 109538 h 166738"/>
                <a:gd name="connsiteX4" fmla="*/ 180975 w 490537"/>
                <a:gd name="connsiteY4" fmla="*/ 147638 h 166738"/>
                <a:gd name="connsiteX5" fmla="*/ 95250 w 490537"/>
                <a:gd name="connsiteY5" fmla="*/ 161925 h 166738"/>
                <a:gd name="connsiteX6" fmla="*/ 38100 w 490537"/>
                <a:gd name="connsiteY6" fmla="*/ 161925 h 166738"/>
                <a:gd name="connsiteX7" fmla="*/ 0 w 490537"/>
                <a:gd name="connsiteY7" fmla="*/ 104775 h 166738"/>
                <a:gd name="connsiteX8" fmla="*/ 0 w 490537"/>
                <a:gd name="connsiteY8" fmla="*/ 104775 h 166738"/>
                <a:gd name="connsiteX0" fmla="*/ 494055 w 494055"/>
                <a:gd name="connsiteY0" fmla="*/ 0 h 166738"/>
                <a:gd name="connsiteX1" fmla="*/ 422618 w 494055"/>
                <a:gd name="connsiteY1" fmla="*/ 47625 h 166738"/>
                <a:gd name="connsiteX2" fmla="*/ 332130 w 494055"/>
                <a:gd name="connsiteY2" fmla="*/ 95250 h 166738"/>
                <a:gd name="connsiteX3" fmla="*/ 236880 w 494055"/>
                <a:gd name="connsiteY3" fmla="*/ 109538 h 166738"/>
                <a:gd name="connsiteX4" fmla="*/ 184493 w 494055"/>
                <a:gd name="connsiteY4" fmla="*/ 147638 h 166738"/>
                <a:gd name="connsiteX5" fmla="*/ 98768 w 494055"/>
                <a:gd name="connsiteY5" fmla="*/ 161925 h 166738"/>
                <a:gd name="connsiteX6" fmla="*/ 41618 w 494055"/>
                <a:gd name="connsiteY6" fmla="*/ 161925 h 166738"/>
                <a:gd name="connsiteX7" fmla="*/ 3518 w 494055"/>
                <a:gd name="connsiteY7" fmla="*/ 104775 h 166738"/>
                <a:gd name="connsiteX8" fmla="*/ 3518 w 494055"/>
                <a:gd name="connsiteY8" fmla="*/ 104775 h 166738"/>
                <a:gd name="connsiteX0" fmla="*/ 504824 w 504824"/>
                <a:gd name="connsiteY0" fmla="*/ 0 h 166738"/>
                <a:gd name="connsiteX1" fmla="*/ 433387 w 504824"/>
                <a:gd name="connsiteY1" fmla="*/ 47625 h 166738"/>
                <a:gd name="connsiteX2" fmla="*/ 342899 w 504824"/>
                <a:gd name="connsiteY2" fmla="*/ 95250 h 166738"/>
                <a:gd name="connsiteX3" fmla="*/ 247649 w 504824"/>
                <a:gd name="connsiteY3" fmla="*/ 109538 h 166738"/>
                <a:gd name="connsiteX4" fmla="*/ 195262 w 504824"/>
                <a:gd name="connsiteY4" fmla="*/ 147638 h 166738"/>
                <a:gd name="connsiteX5" fmla="*/ 109537 w 504824"/>
                <a:gd name="connsiteY5" fmla="*/ 161925 h 166738"/>
                <a:gd name="connsiteX6" fmla="*/ 52387 w 504824"/>
                <a:gd name="connsiteY6" fmla="*/ 161925 h 166738"/>
                <a:gd name="connsiteX7" fmla="*/ 14287 w 504824"/>
                <a:gd name="connsiteY7" fmla="*/ 104775 h 166738"/>
                <a:gd name="connsiteX8" fmla="*/ 0 w 504824"/>
                <a:gd name="connsiteY8" fmla="*/ 142875 h 166738"/>
                <a:gd name="connsiteX0" fmla="*/ 504824 w 504824"/>
                <a:gd name="connsiteY0" fmla="*/ 0 h 164507"/>
                <a:gd name="connsiteX1" fmla="*/ 433387 w 504824"/>
                <a:gd name="connsiteY1" fmla="*/ 47625 h 164507"/>
                <a:gd name="connsiteX2" fmla="*/ 342899 w 504824"/>
                <a:gd name="connsiteY2" fmla="*/ 95250 h 164507"/>
                <a:gd name="connsiteX3" fmla="*/ 247649 w 504824"/>
                <a:gd name="connsiteY3" fmla="*/ 109538 h 164507"/>
                <a:gd name="connsiteX4" fmla="*/ 195262 w 504824"/>
                <a:gd name="connsiteY4" fmla="*/ 147638 h 164507"/>
                <a:gd name="connsiteX5" fmla="*/ 109537 w 504824"/>
                <a:gd name="connsiteY5" fmla="*/ 161925 h 164507"/>
                <a:gd name="connsiteX6" fmla="*/ 52387 w 504824"/>
                <a:gd name="connsiteY6" fmla="*/ 161925 h 164507"/>
                <a:gd name="connsiteX7" fmla="*/ 16669 w 504824"/>
                <a:gd name="connsiteY7" fmla="*/ 135731 h 164507"/>
                <a:gd name="connsiteX8" fmla="*/ 0 w 504824"/>
                <a:gd name="connsiteY8" fmla="*/ 142875 h 164507"/>
                <a:gd name="connsiteX0" fmla="*/ 504824 w 504824"/>
                <a:gd name="connsiteY0" fmla="*/ 0 h 164179"/>
                <a:gd name="connsiteX1" fmla="*/ 433387 w 504824"/>
                <a:gd name="connsiteY1" fmla="*/ 47625 h 164179"/>
                <a:gd name="connsiteX2" fmla="*/ 342899 w 504824"/>
                <a:gd name="connsiteY2" fmla="*/ 95250 h 164179"/>
                <a:gd name="connsiteX3" fmla="*/ 247649 w 504824"/>
                <a:gd name="connsiteY3" fmla="*/ 109538 h 164179"/>
                <a:gd name="connsiteX4" fmla="*/ 195262 w 504824"/>
                <a:gd name="connsiteY4" fmla="*/ 147638 h 164179"/>
                <a:gd name="connsiteX5" fmla="*/ 109537 w 504824"/>
                <a:gd name="connsiteY5" fmla="*/ 161925 h 164179"/>
                <a:gd name="connsiteX6" fmla="*/ 52387 w 504824"/>
                <a:gd name="connsiteY6" fmla="*/ 161925 h 164179"/>
                <a:gd name="connsiteX7" fmla="*/ 30956 w 504824"/>
                <a:gd name="connsiteY7" fmla="*/ 140494 h 164179"/>
                <a:gd name="connsiteX8" fmla="*/ 0 w 504824"/>
                <a:gd name="connsiteY8" fmla="*/ 142875 h 164179"/>
                <a:gd name="connsiteX0" fmla="*/ 483393 w 483393"/>
                <a:gd name="connsiteY0" fmla="*/ 0 h 164179"/>
                <a:gd name="connsiteX1" fmla="*/ 411956 w 483393"/>
                <a:gd name="connsiteY1" fmla="*/ 47625 h 164179"/>
                <a:gd name="connsiteX2" fmla="*/ 321468 w 483393"/>
                <a:gd name="connsiteY2" fmla="*/ 95250 h 164179"/>
                <a:gd name="connsiteX3" fmla="*/ 226218 w 483393"/>
                <a:gd name="connsiteY3" fmla="*/ 109538 h 164179"/>
                <a:gd name="connsiteX4" fmla="*/ 173831 w 483393"/>
                <a:gd name="connsiteY4" fmla="*/ 147638 h 164179"/>
                <a:gd name="connsiteX5" fmla="*/ 88106 w 483393"/>
                <a:gd name="connsiteY5" fmla="*/ 161925 h 164179"/>
                <a:gd name="connsiteX6" fmla="*/ 30956 w 483393"/>
                <a:gd name="connsiteY6" fmla="*/ 161925 h 164179"/>
                <a:gd name="connsiteX7" fmla="*/ 9525 w 483393"/>
                <a:gd name="connsiteY7" fmla="*/ 140494 h 164179"/>
                <a:gd name="connsiteX8" fmla="*/ 0 w 483393"/>
                <a:gd name="connsiteY8" fmla="*/ 135731 h 164179"/>
                <a:gd name="connsiteX0" fmla="*/ 474138 w 474138"/>
                <a:gd name="connsiteY0" fmla="*/ 0 h 164306"/>
                <a:gd name="connsiteX1" fmla="*/ 402701 w 474138"/>
                <a:gd name="connsiteY1" fmla="*/ 47625 h 164306"/>
                <a:gd name="connsiteX2" fmla="*/ 312213 w 474138"/>
                <a:gd name="connsiteY2" fmla="*/ 95250 h 164306"/>
                <a:gd name="connsiteX3" fmla="*/ 216963 w 474138"/>
                <a:gd name="connsiteY3" fmla="*/ 109538 h 164306"/>
                <a:gd name="connsiteX4" fmla="*/ 164576 w 474138"/>
                <a:gd name="connsiteY4" fmla="*/ 147638 h 164306"/>
                <a:gd name="connsiteX5" fmla="*/ 78851 w 474138"/>
                <a:gd name="connsiteY5" fmla="*/ 161925 h 164306"/>
                <a:gd name="connsiteX6" fmla="*/ 21701 w 474138"/>
                <a:gd name="connsiteY6" fmla="*/ 161925 h 164306"/>
                <a:gd name="connsiteX7" fmla="*/ 270 w 474138"/>
                <a:gd name="connsiteY7" fmla="*/ 140494 h 164306"/>
                <a:gd name="connsiteX8" fmla="*/ 7413 w 474138"/>
                <a:gd name="connsiteY8" fmla="*/ 164306 h 164306"/>
                <a:gd name="connsiteX0" fmla="*/ 466725 w 466725"/>
                <a:gd name="connsiteY0" fmla="*/ 0 h 164306"/>
                <a:gd name="connsiteX1" fmla="*/ 395288 w 466725"/>
                <a:gd name="connsiteY1" fmla="*/ 47625 h 164306"/>
                <a:gd name="connsiteX2" fmla="*/ 304800 w 466725"/>
                <a:gd name="connsiteY2" fmla="*/ 95250 h 164306"/>
                <a:gd name="connsiteX3" fmla="*/ 209550 w 466725"/>
                <a:gd name="connsiteY3" fmla="*/ 109538 h 164306"/>
                <a:gd name="connsiteX4" fmla="*/ 157163 w 466725"/>
                <a:gd name="connsiteY4" fmla="*/ 147638 h 164306"/>
                <a:gd name="connsiteX5" fmla="*/ 71438 w 466725"/>
                <a:gd name="connsiteY5" fmla="*/ 161925 h 164306"/>
                <a:gd name="connsiteX6" fmla="*/ 14288 w 466725"/>
                <a:gd name="connsiteY6" fmla="*/ 161925 h 164306"/>
                <a:gd name="connsiteX7" fmla="*/ 2382 w 466725"/>
                <a:gd name="connsiteY7" fmla="*/ 161925 h 164306"/>
                <a:gd name="connsiteX8" fmla="*/ 0 w 466725"/>
                <a:gd name="connsiteY8" fmla="*/ 164306 h 164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6725" h="164306">
                  <a:moveTo>
                    <a:pt x="466725" y="0"/>
                  </a:moveTo>
                  <a:cubicBezTo>
                    <a:pt x="444500" y="15875"/>
                    <a:pt x="422275" y="31750"/>
                    <a:pt x="395288" y="47625"/>
                  </a:cubicBezTo>
                  <a:cubicBezTo>
                    <a:pt x="368300" y="63500"/>
                    <a:pt x="335756" y="84931"/>
                    <a:pt x="304800" y="95250"/>
                  </a:cubicBezTo>
                  <a:cubicBezTo>
                    <a:pt x="273844" y="105569"/>
                    <a:pt x="234156" y="100807"/>
                    <a:pt x="209550" y="109538"/>
                  </a:cubicBezTo>
                  <a:cubicBezTo>
                    <a:pt x="184944" y="118269"/>
                    <a:pt x="180182" y="138907"/>
                    <a:pt x="157163" y="147638"/>
                  </a:cubicBezTo>
                  <a:cubicBezTo>
                    <a:pt x="134144" y="156369"/>
                    <a:pt x="95251" y="159544"/>
                    <a:pt x="71438" y="161925"/>
                  </a:cubicBezTo>
                  <a:cubicBezTo>
                    <a:pt x="47625" y="164306"/>
                    <a:pt x="25797" y="161925"/>
                    <a:pt x="14288" y="161925"/>
                  </a:cubicBezTo>
                  <a:cubicBezTo>
                    <a:pt x="2779" y="161925"/>
                    <a:pt x="4763" y="161528"/>
                    <a:pt x="2382" y="161925"/>
                  </a:cubicBezTo>
                  <a:cubicBezTo>
                    <a:pt x="1" y="162322"/>
                    <a:pt x="4762" y="151606"/>
                    <a:pt x="0" y="164306"/>
                  </a:cubicBezTo>
                </a:path>
              </a:pathLst>
            </a:cu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Century Gothic" pitchFamily="34" charset="0"/>
              </a:endParaRPr>
            </a:p>
          </p:txBody>
        </p:sp>
        <p:sp>
          <p:nvSpPr>
            <p:cNvPr id="87" name="Ellipse 86"/>
            <p:cNvSpPr/>
            <p:nvPr/>
          </p:nvSpPr>
          <p:spPr>
            <a:xfrm>
              <a:off x="4737169" y="1807797"/>
              <a:ext cx="46800" cy="4671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133350" indent="-133350" algn="ctr">
                <a:lnSpc>
                  <a:spcPct val="105000"/>
                </a:lnSpc>
                <a:buFont typeface="Arial" panose="020B0604020202020204" pitchFamily="34" charset="0"/>
                <a:buChar char="•"/>
              </a:pPr>
              <a:endParaRPr lang="fr-FR" sz="1200" kern="0" smtClean="0">
                <a:solidFill>
                  <a:srgbClr val="0F2F45"/>
                </a:solidFill>
                <a:latin typeface="Century Gothic" pitchFamily="34" charset="0"/>
              </a:endParaRPr>
            </a:p>
          </p:txBody>
        </p:sp>
        <p:sp>
          <p:nvSpPr>
            <p:cNvPr id="88" name="Forme libre 87"/>
            <p:cNvSpPr/>
            <p:nvPr/>
          </p:nvSpPr>
          <p:spPr>
            <a:xfrm>
              <a:off x="3872781" y="1979166"/>
              <a:ext cx="415925" cy="323850"/>
            </a:xfrm>
            <a:custGeom>
              <a:avLst/>
              <a:gdLst>
                <a:gd name="connsiteX0" fmla="*/ 415925 w 415925"/>
                <a:gd name="connsiteY0" fmla="*/ 0 h 323850"/>
                <a:gd name="connsiteX1" fmla="*/ 377825 w 415925"/>
                <a:gd name="connsiteY1" fmla="*/ 66675 h 323850"/>
                <a:gd name="connsiteX2" fmla="*/ 292100 w 415925"/>
                <a:gd name="connsiteY2" fmla="*/ 111125 h 323850"/>
                <a:gd name="connsiteX3" fmla="*/ 266700 w 415925"/>
                <a:gd name="connsiteY3" fmla="*/ 171450 h 323850"/>
                <a:gd name="connsiteX4" fmla="*/ 190500 w 415925"/>
                <a:gd name="connsiteY4" fmla="*/ 215900 h 323850"/>
                <a:gd name="connsiteX5" fmla="*/ 155575 w 415925"/>
                <a:gd name="connsiteY5" fmla="*/ 263525 h 323850"/>
                <a:gd name="connsiteX6" fmla="*/ 53975 w 415925"/>
                <a:gd name="connsiteY6" fmla="*/ 301625 h 323850"/>
                <a:gd name="connsiteX7" fmla="*/ 0 w 415925"/>
                <a:gd name="connsiteY7" fmla="*/ 323850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5925" h="323850">
                  <a:moveTo>
                    <a:pt x="415925" y="0"/>
                  </a:moveTo>
                  <a:cubicBezTo>
                    <a:pt x="407193" y="24077"/>
                    <a:pt x="398462" y="48154"/>
                    <a:pt x="377825" y="66675"/>
                  </a:cubicBezTo>
                  <a:cubicBezTo>
                    <a:pt x="357188" y="85196"/>
                    <a:pt x="310621" y="93663"/>
                    <a:pt x="292100" y="111125"/>
                  </a:cubicBezTo>
                  <a:cubicBezTo>
                    <a:pt x="273579" y="128588"/>
                    <a:pt x="283633" y="153988"/>
                    <a:pt x="266700" y="171450"/>
                  </a:cubicBezTo>
                  <a:cubicBezTo>
                    <a:pt x="249767" y="188912"/>
                    <a:pt x="209021" y="200554"/>
                    <a:pt x="190500" y="215900"/>
                  </a:cubicBezTo>
                  <a:cubicBezTo>
                    <a:pt x="171979" y="231246"/>
                    <a:pt x="178329" y="249238"/>
                    <a:pt x="155575" y="263525"/>
                  </a:cubicBezTo>
                  <a:cubicBezTo>
                    <a:pt x="132821" y="277813"/>
                    <a:pt x="79904" y="291571"/>
                    <a:pt x="53975" y="301625"/>
                  </a:cubicBezTo>
                  <a:cubicBezTo>
                    <a:pt x="28046" y="311679"/>
                    <a:pt x="14023" y="317764"/>
                    <a:pt x="0" y="323850"/>
                  </a:cubicBezTo>
                </a:path>
              </a:pathLst>
            </a:cu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Century Gothic" pitchFamily="34" charset="0"/>
              </a:endParaRPr>
            </a:p>
          </p:txBody>
        </p:sp>
        <p:sp>
          <p:nvSpPr>
            <p:cNvPr id="89" name="Ellipse 88"/>
            <p:cNvSpPr/>
            <p:nvPr/>
          </p:nvSpPr>
          <p:spPr>
            <a:xfrm>
              <a:off x="4265846" y="1970892"/>
              <a:ext cx="45719" cy="4671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133350" indent="-133350" algn="ctr">
                <a:lnSpc>
                  <a:spcPct val="105000"/>
                </a:lnSpc>
                <a:buFont typeface="Arial" panose="020B0604020202020204" pitchFamily="34" charset="0"/>
                <a:buChar char="•"/>
              </a:pPr>
              <a:endParaRPr lang="fr-FR" sz="1200" kern="0" smtClean="0">
                <a:solidFill>
                  <a:srgbClr val="0F2F45"/>
                </a:solidFill>
                <a:latin typeface="Century Gothic" pitchFamily="34" charset="0"/>
              </a:endParaRPr>
            </a:p>
          </p:txBody>
        </p:sp>
        <p:sp>
          <p:nvSpPr>
            <p:cNvPr id="90" name="Ellipse 89"/>
            <p:cNvSpPr/>
            <p:nvPr/>
          </p:nvSpPr>
          <p:spPr>
            <a:xfrm>
              <a:off x="3823533" y="2279661"/>
              <a:ext cx="46800" cy="4671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133350" indent="-133350" algn="ctr">
                <a:lnSpc>
                  <a:spcPct val="105000"/>
                </a:lnSpc>
                <a:buFont typeface="Arial" panose="020B0604020202020204" pitchFamily="34" charset="0"/>
                <a:buChar char="•"/>
              </a:pPr>
              <a:endParaRPr lang="fr-FR" sz="1200" kern="0" smtClean="0">
                <a:solidFill>
                  <a:srgbClr val="0F2F45"/>
                </a:solidFill>
                <a:latin typeface="Century Gothic" pitchFamily="34" charset="0"/>
              </a:endParaRPr>
            </a:p>
          </p:txBody>
        </p:sp>
        <p:pic>
          <p:nvPicPr>
            <p:cNvPr id="91" name="Picture 4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4904" y="3004408"/>
              <a:ext cx="252000" cy="252000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" name="Picture 6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4364" y="1395839"/>
              <a:ext cx="246210" cy="224830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" name="Ellipse 92"/>
            <p:cNvSpPr/>
            <p:nvPr/>
          </p:nvSpPr>
          <p:spPr>
            <a:xfrm>
              <a:off x="5027306" y="2527312"/>
              <a:ext cx="46800" cy="4671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133350" indent="-133350" algn="ctr">
                <a:lnSpc>
                  <a:spcPct val="105000"/>
                </a:lnSpc>
                <a:buFont typeface="Arial" panose="020B0604020202020204" pitchFamily="34" charset="0"/>
                <a:buChar char="•"/>
              </a:pPr>
              <a:endParaRPr lang="fr-FR" sz="1200" kern="0" smtClean="0">
                <a:solidFill>
                  <a:srgbClr val="0F2F45"/>
                </a:solidFill>
                <a:latin typeface="Century Gothic" pitchFamily="34" charset="0"/>
              </a:endParaRPr>
            </a:p>
          </p:txBody>
        </p:sp>
        <p:pic>
          <p:nvPicPr>
            <p:cNvPr id="94" name="Picture 2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6988" y="1669325"/>
              <a:ext cx="221183" cy="218793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5" name="Picture 2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8651" y="2205635"/>
              <a:ext cx="244109" cy="241471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6" name="Picture 9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9474" y="1976124"/>
              <a:ext cx="171935" cy="16243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7" name="Forme libre 96"/>
            <p:cNvSpPr/>
            <p:nvPr/>
          </p:nvSpPr>
          <p:spPr>
            <a:xfrm>
              <a:off x="3772602" y="1848991"/>
              <a:ext cx="976682" cy="1181100"/>
            </a:xfrm>
            <a:custGeom>
              <a:avLst/>
              <a:gdLst>
                <a:gd name="connsiteX0" fmla="*/ 976479 w 976682"/>
                <a:gd name="connsiteY0" fmla="*/ 0 h 1181100"/>
                <a:gd name="connsiteX1" fmla="*/ 963779 w 976682"/>
                <a:gd name="connsiteY1" fmla="*/ 82550 h 1181100"/>
                <a:gd name="connsiteX2" fmla="*/ 893929 w 976682"/>
                <a:gd name="connsiteY2" fmla="*/ 120650 h 1181100"/>
                <a:gd name="connsiteX3" fmla="*/ 874879 w 976682"/>
                <a:gd name="connsiteY3" fmla="*/ 196850 h 1181100"/>
                <a:gd name="connsiteX4" fmla="*/ 830429 w 976682"/>
                <a:gd name="connsiteY4" fmla="*/ 234950 h 1181100"/>
                <a:gd name="connsiteX5" fmla="*/ 706604 w 976682"/>
                <a:gd name="connsiteY5" fmla="*/ 276225 h 1181100"/>
                <a:gd name="connsiteX6" fmla="*/ 617704 w 976682"/>
                <a:gd name="connsiteY6" fmla="*/ 285750 h 1181100"/>
                <a:gd name="connsiteX7" fmla="*/ 528804 w 976682"/>
                <a:gd name="connsiteY7" fmla="*/ 339725 h 1181100"/>
                <a:gd name="connsiteX8" fmla="*/ 493879 w 976682"/>
                <a:gd name="connsiteY8" fmla="*/ 406400 h 1181100"/>
                <a:gd name="connsiteX9" fmla="*/ 430379 w 976682"/>
                <a:gd name="connsiteY9" fmla="*/ 428625 h 1181100"/>
                <a:gd name="connsiteX10" fmla="*/ 404979 w 976682"/>
                <a:gd name="connsiteY10" fmla="*/ 495300 h 1181100"/>
                <a:gd name="connsiteX11" fmla="*/ 322429 w 976682"/>
                <a:gd name="connsiteY11" fmla="*/ 574675 h 1181100"/>
                <a:gd name="connsiteX12" fmla="*/ 239879 w 976682"/>
                <a:gd name="connsiteY12" fmla="*/ 688975 h 1181100"/>
                <a:gd name="connsiteX13" fmla="*/ 125579 w 976682"/>
                <a:gd name="connsiteY13" fmla="*/ 746125 h 1181100"/>
                <a:gd name="connsiteX14" fmla="*/ 52554 w 976682"/>
                <a:gd name="connsiteY14" fmla="*/ 841375 h 1181100"/>
                <a:gd name="connsiteX15" fmla="*/ 1754 w 976682"/>
                <a:gd name="connsiteY15" fmla="*/ 901700 h 1181100"/>
                <a:gd name="connsiteX16" fmla="*/ 17629 w 976682"/>
                <a:gd name="connsiteY16" fmla="*/ 984250 h 1181100"/>
                <a:gd name="connsiteX17" fmla="*/ 74779 w 976682"/>
                <a:gd name="connsiteY17" fmla="*/ 1031875 h 1181100"/>
                <a:gd name="connsiteX18" fmla="*/ 128754 w 976682"/>
                <a:gd name="connsiteY18" fmla="*/ 1098550 h 1181100"/>
                <a:gd name="connsiteX19" fmla="*/ 176379 w 976682"/>
                <a:gd name="connsiteY19" fmla="*/ 118110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976682" h="1181100">
                  <a:moveTo>
                    <a:pt x="976479" y="0"/>
                  </a:moveTo>
                  <a:cubicBezTo>
                    <a:pt x="977008" y="31221"/>
                    <a:pt x="977537" y="62442"/>
                    <a:pt x="963779" y="82550"/>
                  </a:cubicBezTo>
                  <a:cubicBezTo>
                    <a:pt x="950021" y="102658"/>
                    <a:pt x="908746" y="101600"/>
                    <a:pt x="893929" y="120650"/>
                  </a:cubicBezTo>
                  <a:cubicBezTo>
                    <a:pt x="879112" y="139700"/>
                    <a:pt x="885462" y="177800"/>
                    <a:pt x="874879" y="196850"/>
                  </a:cubicBezTo>
                  <a:cubicBezTo>
                    <a:pt x="864296" y="215900"/>
                    <a:pt x="858475" y="221721"/>
                    <a:pt x="830429" y="234950"/>
                  </a:cubicBezTo>
                  <a:cubicBezTo>
                    <a:pt x="802383" y="248179"/>
                    <a:pt x="742058" y="267758"/>
                    <a:pt x="706604" y="276225"/>
                  </a:cubicBezTo>
                  <a:cubicBezTo>
                    <a:pt x="671150" y="284692"/>
                    <a:pt x="647337" y="275167"/>
                    <a:pt x="617704" y="285750"/>
                  </a:cubicBezTo>
                  <a:cubicBezTo>
                    <a:pt x="588071" y="296333"/>
                    <a:pt x="549441" y="319617"/>
                    <a:pt x="528804" y="339725"/>
                  </a:cubicBezTo>
                  <a:cubicBezTo>
                    <a:pt x="508167" y="359833"/>
                    <a:pt x="510283" y="391583"/>
                    <a:pt x="493879" y="406400"/>
                  </a:cubicBezTo>
                  <a:cubicBezTo>
                    <a:pt x="477475" y="421217"/>
                    <a:pt x="445196" y="413808"/>
                    <a:pt x="430379" y="428625"/>
                  </a:cubicBezTo>
                  <a:cubicBezTo>
                    <a:pt x="415562" y="443442"/>
                    <a:pt x="422971" y="470958"/>
                    <a:pt x="404979" y="495300"/>
                  </a:cubicBezTo>
                  <a:cubicBezTo>
                    <a:pt x="386987" y="519642"/>
                    <a:pt x="349946" y="542396"/>
                    <a:pt x="322429" y="574675"/>
                  </a:cubicBezTo>
                  <a:cubicBezTo>
                    <a:pt x="294912" y="606954"/>
                    <a:pt x="272687" y="660400"/>
                    <a:pt x="239879" y="688975"/>
                  </a:cubicBezTo>
                  <a:cubicBezTo>
                    <a:pt x="207071" y="717550"/>
                    <a:pt x="156800" y="720725"/>
                    <a:pt x="125579" y="746125"/>
                  </a:cubicBezTo>
                  <a:cubicBezTo>
                    <a:pt x="94358" y="771525"/>
                    <a:pt x="73191" y="815446"/>
                    <a:pt x="52554" y="841375"/>
                  </a:cubicBezTo>
                  <a:cubicBezTo>
                    <a:pt x="31916" y="867304"/>
                    <a:pt x="7575" y="877887"/>
                    <a:pt x="1754" y="901700"/>
                  </a:cubicBezTo>
                  <a:cubicBezTo>
                    <a:pt x="-4067" y="925513"/>
                    <a:pt x="5458" y="962554"/>
                    <a:pt x="17629" y="984250"/>
                  </a:cubicBezTo>
                  <a:cubicBezTo>
                    <a:pt x="29800" y="1005946"/>
                    <a:pt x="56258" y="1012825"/>
                    <a:pt x="74779" y="1031875"/>
                  </a:cubicBezTo>
                  <a:cubicBezTo>
                    <a:pt x="93300" y="1050925"/>
                    <a:pt x="111821" y="1073679"/>
                    <a:pt x="128754" y="1098550"/>
                  </a:cubicBezTo>
                  <a:cubicBezTo>
                    <a:pt x="145687" y="1123421"/>
                    <a:pt x="161033" y="1152260"/>
                    <a:pt x="176379" y="118110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Century Gothic" pitchFamily="34" charset="0"/>
              </a:endParaRPr>
            </a:p>
          </p:txBody>
        </p:sp>
        <p:sp>
          <p:nvSpPr>
            <p:cNvPr id="98" name="Forme libre 97"/>
            <p:cNvSpPr/>
            <p:nvPr/>
          </p:nvSpPr>
          <p:spPr>
            <a:xfrm>
              <a:off x="3529881" y="2045841"/>
              <a:ext cx="336550" cy="26689"/>
            </a:xfrm>
            <a:custGeom>
              <a:avLst/>
              <a:gdLst>
                <a:gd name="connsiteX0" fmla="*/ 336550 w 336550"/>
                <a:gd name="connsiteY0" fmla="*/ 0 h 26689"/>
                <a:gd name="connsiteX1" fmla="*/ 231775 w 336550"/>
                <a:gd name="connsiteY1" fmla="*/ 25400 h 26689"/>
                <a:gd name="connsiteX2" fmla="*/ 146050 w 336550"/>
                <a:gd name="connsiteY2" fmla="*/ 22225 h 26689"/>
                <a:gd name="connsiteX3" fmla="*/ 63500 w 336550"/>
                <a:gd name="connsiteY3" fmla="*/ 15875 h 26689"/>
                <a:gd name="connsiteX4" fmla="*/ 0 w 336550"/>
                <a:gd name="connsiteY4" fmla="*/ 22225 h 26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550" h="26689">
                  <a:moveTo>
                    <a:pt x="336550" y="0"/>
                  </a:moveTo>
                  <a:cubicBezTo>
                    <a:pt x="300037" y="10848"/>
                    <a:pt x="263525" y="21696"/>
                    <a:pt x="231775" y="25400"/>
                  </a:cubicBezTo>
                  <a:cubicBezTo>
                    <a:pt x="200025" y="29104"/>
                    <a:pt x="174096" y="23812"/>
                    <a:pt x="146050" y="22225"/>
                  </a:cubicBezTo>
                  <a:cubicBezTo>
                    <a:pt x="118004" y="20638"/>
                    <a:pt x="87842" y="15875"/>
                    <a:pt x="63500" y="15875"/>
                  </a:cubicBezTo>
                  <a:cubicBezTo>
                    <a:pt x="39158" y="15875"/>
                    <a:pt x="13229" y="17463"/>
                    <a:pt x="0" y="22225"/>
                  </a:cubicBezTo>
                </a:path>
              </a:pathLst>
            </a:custGeom>
            <a:noFill/>
            <a:ln w="19050">
              <a:solidFill>
                <a:srgbClr val="00206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Century Gothic" pitchFamily="34" charset="0"/>
              </a:endParaRPr>
            </a:p>
          </p:txBody>
        </p:sp>
        <p:sp>
          <p:nvSpPr>
            <p:cNvPr id="99" name="Ellipse 98"/>
            <p:cNvSpPr/>
            <p:nvPr/>
          </p:nvSpPr>
          <p:spPr>
            <a:xfrm>
              <a:off x="3843031" y="2025820"/>
              <a:ext cx="46800" cy="4671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133350" indent="-133350" algn="ctr">
                <a:lnSpc>
                  <a:spcPct val="105000"/>
                </a:lnSpc>
                <a:buFont typeface="Arial" panose="020B0604020202020204" pitchFamily="34" charset="0"/>
                <a:buChar char="•"/>
              </a:pPr>
              <a:endParaRPr lang="fr-FR" sz="1200" kern="0" smtClean="0">
                <a:solidFill>
                  <a:srgbClr val="0F2F45"/>
                </a:solidFill>
                <a:latin typeface="Century Gothic" pitchFamily="34" charset="0"/>
              </a:endParaRPr>
            </a:p>
          </p:txBody>
        </p:sp>
        <p:sp>
          <p:nvSpPr>
            <p:cNvPr id="100" name="Ellipse 99"/>
            <p:cNvSpPr/>
            <p:nvPr/>
          </p:nvSpPr>
          <p:spPr>
            <a:xfrm>
              <a:off x="3515242" y="2035830"/>
              <a:ext cx="46800" cy="4671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133350" indent="-133350" algn="ctr">
                <a:lnSpc>
                  <a:spcPct val="105000"/>
                </a:lnSpc>
                <a:buFont typeface="Arial" panose="020B0604020202020204" pitchFamily="34" charset="0"/>
                <a:buChar char="•"/>
              </a:pPr>
              <a:endParaRPr lang="fr-FR" sz="1200" kern="0" smtClean="0">
                <a:solidFill>
                  <a:srgbClr val="0F2F45"/>
                </a:solidFill>
                <a:latin typeface="Century Gothic" pitchFamily="34" charset="0"/>
              </a:endParaRPr>
            </a:p>
          </p:txBody>
        </p:sp>
        <p:pic>
          <p:nvPicPr>
            <p:cNvPr id="101" name="Picture 9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3507" y="1639900"/>
              <a:ext cx="171935" cy="16243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" name="Forme libre 101"/>
            <p:cNvSpPr/>
            <p:nvPr/>
          </p:nvSpPr>
          <p:spPr>
            <a:xfrm>
              <a:off x="4714156" y="3922661"/>
              <a:ext cx="250890" cy="375335"/>
            </a:xfrm>
            <a:custGeom>
              <a:avLst/>
              <a:gdLst>
                <a:gd name="connsiteX0" fmla="*/ 0 w 250890"/>
                <a:gd name="connsiteY0" fmla="*/ 0 h 353505"/>
                <a:gd name="connsiteX1" fmla="*/ 63500 w 250890"/>
                <a:gd name="connsiteY1" fmla="*/ 107950 h 353505"/>
                <a:gd name="connsiteX2" fmla="*/ 107950 w 250890"/>
                <a:gd name="connsiteY2" fmla="*/ 209550 h 353505"/>
                <a:gd name="connsiteX3" fmla="*/ 177800 w 250890"/>
                <a:gd name="connsiteY3" fmla="*/ 295275 h 353505"/>
                <a:gd name="connsiteX4" fmla="*/ 244475 w 250890"/>
                <a:gd name="connsiteY4" fmla="*/ 349250 h 353505"/>
                <a:gd name="connsiteX5" fmla="*/ 244475 w 250890"/>
                <a:gd name="connsiteY5" fmla="*/ 346075 h 353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0890" h="353505">
                  <a:moveTo>
                    <a:pt x="0" y="0"/>
                  </a:moveTo>
                  <a:cubicBezTo>
                    <a:pt x="22754" y="36512"/>
                    <a:pt x="45508" y="73025"/>
                    <a:pt x="63500" y="107950"/>
                  </a:cubicBezTo>
                  <a:cubicBezTo>
                    <a:pt x="81492" y="142875"/>
                    <a:pt x="88900" y="178329"/>
                    <a:pt x="107950" y="209550"/>
                  </a:cubicBezTo>
                  <a:cubicBezTo>
                    <a:pt x="127000" y="240771"/>
                    <a:pt x="155046" y="271992"/>
                    <a:pt x="177800" y="295275"/>
                  </a:cubicBezTo>
                  <a:cubicBezTo>
                    <a:pt x="200554" y="318558"/>
                    <a:pt x="233363" y="340783"/>
                    <a:pt x="244475" y="349250"/>
                  </a:cubicBezTo>
                  <a:cubicBezTo>
                    <a:pt x="255587" y="357717"/>
                    <a:pt x="250031" y="351896"/>
                    <a:pt x="244475" y="346075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Century Gothic" pitchFamily="34" charset="0"/>
              </a:endParaRPr>
            </a:p>
          </p:txBody>
        </p:sp>
        <p:sp>
          <p:nvSpPr>
            <p:cNvPr id="103" name="Ellipse 102"/>
            <p:cNvSpPr/>
            <p:nvPr/>
          </p:nvSpPr>
          <p:spPr>
            <a:xfrm>
              <a:off x="4930954" y="4267966"/>
              <a:ext cx="46800" cy="4671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133350" indent="-133350" algn="ctr">
                <a:lnSpc>
                  <a:spcPct val="105000"/>
                </a:lnSpc>
                <a:buFont typeface="Arial" panose="020B0604020202020204" pitchFamily="34" charset="0"/>
                <a:buChar char="•"/>
              </a:pPr>
              <a:endParaRPr lang="fr-FR" sz="1200" kern="0" smtClean="0">
                <a:solidFill>
                  <a:srgbClr val="0F2F45"/>
                </a:solidFill>
                <a:latin typeface="Century Gothic" pitchFamily="34" charset="0"/>
              </a:endParaRPr>
            </a:p>
          </p:txBody>
        </p:sp>
        <p:pic>
          <p:nvPicPr>
            <p:cNvPr id="104" name="Picture 9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4345" y="4128885"/>
              <a:ext cx="171935" cy="16243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" name="Picture 9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6422" y="3853056"/>
              <a:ext cx="171935" cy="162436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6" name="Picture 7"/>
            <p:cNvPicPr preferRelativeResize="0"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9057" y="3397200"/>
              <a:ext cx="214477" cy="21447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7" name="Picture 7"/>
            <p:cNvPicPr preferRelativeResize="0"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0156" y="3778816"/>
              <a:ext cx="214477" cy="21447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" name="Picture 7"/>
            <p:cNvPicPr preferRelativeResize="0"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0971" y="2939009"/>
              <a:ext cx="214477" cy="21447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9" name="Picture 7"/>
            <p:cNvPicPr preferRelativeResize="0"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9594" y="2351492"/>
              <a:ext cx="214477" cy="21447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0" name="Picture 7"/>
            <p:cNvPicPr preferRelativeResize="0"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0031" y="1796159"/>
              <a:ext cx="214477" cy="21447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1" name="Picture 7"/>
            <p:cNvPicPr preferRelativeResize="0"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5152" y="2476678"/>
              <a:ext cx="214477" cy="21447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" name="Picture 7"/>
            <p:cNvPicPr preferRelativeResize="0"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1467" y="3279071"/>
              <a:ext cx="214477" cy="21447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" name="Picture 7"/>
            <p:cNvPicPr preferRelativeResize="0"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803" y="1756415"/>
              <a:ext cx="214477" cy="21447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4" name="Picture 7"/>
            <p:cNvPicPr preferRelativeResize="0"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5447" y="4102864"/>
              <a:ext cx="214477" cy="21447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5" name="Picture 7"/>
            <p:cNvPicPr preferRelativeResize="0"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9474" y="4895107"/>
              <a:ext cx="214477" cy="21447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6" name="Picture 7"/>
            <p:cNvPicPr preferRelativeResize="0"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3904" y="2263330"/>
              <a:ext cx="214477" cy="214477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7" name="Forme libre 116"/>
            <p:cNvSpPr/>
            <p:nvPr/>
          </p:nvSpPr>
          <p:spPr>
            <a:xfrm>
              <a:off x="3910881" y="1685288"/>
              <a:ext cx="666750" cy="46228"/>
            </a:xfrm>
            <a:custGeom>
              <a:avLst/>
              <a:gdLst>
                <a:gd name="connsiteX0" fmla="*/ 666750 w 666750"/>
                <a:gd name="connsiteY0" fmla="*/ 33528 h 46228"/>
                <a:gd name="connsiteX1" fmla="*/ 546100 w 666750"/>
                <a:gd name="connsiteY1" fmla="*/ 1778 h 46228"/>
                <a:gd name="connsiteX2" fmla="*/ 381000 w 666750"/>
                <a:gd name="connsiteY2" fmla="*/ 8128 h 46228"/>
                <a:gd name="connsiteX3" fmla="*/ 234950 w 666750"/>
                <a:gd name="connsiteY3" fmla="*/ 1778 h 46228"/>
                <a:gd name="connsiteX4" fmla="*/ 0 w 666750"/>
                <a:gd name="connsiteY4" fmla="*/ 46228 h 46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6750" h="46228">
                  <a:moveTo>
                    <a:pt x="666750" y="33528"/>
                  </a:moveTo>
                  <a:cubicBezTo>
                    <a:pt x="630237" y="19769"/>
                    <a:pt x="593725" y="6011"/>
                    <a:pt x="546100" y="1778"/>
                  </a:cubicBezTo>
                  <a:cubicBezTo>
                    <a:pt x="498475" y="-2455"/>
                    <a:pt x="432858" y="8128"/>
                    <a:pt x="381000" y="8128"/>
                  </a:cubicBezTo>
                  <a:cubicBezTo>
                    <a:pt x="329142" y="8128"/>
                    <a:pt x="298450" y="-4572"/>
                    <a:pt x="234950" y="1778"/>
                  </a:cubicBezTo>
                  <a:cubicBezTo>
                    <a:pt x="171450" y="8128"/>
                    <a:pt x="85725" y="27178"/>
                    <a:pt x="0" y="46228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Century Gothic" pitchFamily="34" charset="0"/>
              </a:endParaRPr>
            </a:p>
          </p:txBody>
        </p:sp>
        <p:sp>
          <p:nvSpPr>
            <p:cNvPr id="118" name="Ellipse 117"/>
            <p:cNvSpPr/>
            <p:nvPr/>
          </p:nvSpPr>
          <p:spPr>
            <a:xfrm>
              <a:off x="4550669" y="1697763"/>
              <a:ext cx="46800" cy="4671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133350" indent="-133350" algn="ctr">
                <a:lnSpc>
                  <a:spcPct val="105000"/>
                </a:lnSpc>
                <a:buFont typeface="Arial" panose="020B0604020202020204" pitchFamily="34" charset="0"/>
                <a:buChar char="•"/>
              </a:pPr>
              <a:endParaRPr lang="fr-FR" sz="1200" kern="0" smtClean="0">
                <a:solidFill>
                  <a:srgbClr val="0F2F45"/>
                </a:solidFill>
                <a:latin typeface="Century Gothic" pitchFamily="34" charset="0"/>
              </a:endParaRPr>
            </a:p>
          </p:txBody>
        </p:sp>
        <p:sp>
          <p:nvSpPr>
            <p:cNvPr id="119" name="Ellipse 118"/>
            <p:cNvSpPr/>
            <p:nvPr/>
          </p:nvSpPr>
          <p:spPr>
            <a:xfrm>
              <a:off x="3889831" y="1704114"/>
              <a:ext cx="46800" cy="4671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133350" indent="-133350" algn="ctr">
                <a:lnSpc>
                  <a:spcPct val="105000"/>
                </a:lnSpc>
                <a:buFont typeface="Arial" panose="020B0604020202020204" pitchFamily="34" charset="0"/>
                <a:buChar char="•"/>
              </a:pPr>
              <a:endParaRPr lang="fr-FR" sz="1200" kern="0" smtClean="0">
                <a:solidFill>
                  <a:srgbClr val="0F2F45"/>
                </a:solidFill>
                <a:latin typeface="Century Gothic" pitchFamily="34" charset="0"/>
              </a:endParaRPr>
            </a:p>
          </p:txBody>
        </p:sp>
        <p:sp>
          <p:nvSpPr>
            <p:cNvPr id="120" name="Forme libre 119"/>
            <p:cNvSpPr/>
            <p:nvPr/>
          </p:nvSpPr>
          <p:spPr>
            <a:xfrm>
              <a:off x="4514131" y="1569591"/>
              <a:ext cx="231775" cy="257175"/>
            </a:xfrm>
            <a:custGeom>
              <a:avLst/>
              <a:gdLst>
                <a:gd name="connsiteX0" fmla="*/ 231775 w 231775"/>
                <a:gd name="connsiteY0" fmla="*/ 257175 h 257175"/>
                <a:gd name="connsiteX1" fmla="*/ 136525 w 231775"/>
                <a:gd name="connsiteY1" fmla="*/ 212725 h 257175"/>
                <a:gd name="connsiteX2" fmla="*/ 92075 w 231775"/>
                <a:gd name="connsiteY2" fmla="*/ 155575 h 257175"/>
                <a:gd name="connsiteX3" fmla="*/ 44450 w 231775"/>
                <a:gd name="connsiteY3" fmla="*/ 47625 h 257175"/>
                <a:gd name="connsiteX4" fmla="*/ 0 w 231775"/>
                <a:gd name="connsiteY4" fmla="*/ 0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775" h="257175">
                  <a:moveTo>
                    <a:pt x="231775" y="257175"/>
                  </a:moveTo>
                  <a:cubicBezTo>
                    <a:pt x="195791" y="243416"/>
                    <a:pt x="159808" y="229658"/>
                    <a:pt x="136525" y="212725"/>
                  </a:cubicBezTo>
                  <a:cubicBezTo>
                    <a:pt x="113242" y="195792"/>
                    <a:pt x="107421" y="183092"/>
                    <a:pt x="92075" y="155575"/>
                  </a:cubicBezTo>
                  <a:cubicBezTo>
                    <a:pt x="76729" y="128058"/>
                    <a:pt x="59796" y="73554"/>
                    <a:pt x="44450" y="47625"/>
                  </a:cubicBezTo>
                  <a:cubicBezTo>
                    <a:pt x="29104" y="21696"/>
                    <a:pt x="14552" y="10848"/>
                    <a:pt x="0" y="0"/>
                  </a:cubicBezTo>
                </a:path>
              </a:pathLst>
            </a:cu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Century Gothic" pitchFamily="34" charset="0"/>
              </a:endParaRPr>
            </a:p>
          </p:txBody>
        </p:sp>
        <p:sp>
          <p:nvSpPr>
            <p:cNvPr id="121" name="Ellipse 120"/>
            <p:cNvSpPr/>
            <p:nvPr/>
          </p:nvSpPr>
          <p:spPr>
            <a:xfrm>
              <a:off x="4996706" y="1599415"/>
              <a:ext cx="137212" cy="1403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05000"/>
                </a:lnSpc>
              </a:pPr>
              <a:r>
                <a:rPr lang="fr-FR" sz="600" b="1" kern="0" dirty="0" smtClean="0">
                  <a:solidFill>
                    <a:schemeClr val="bg1"/>
                  </a:solidFill>
                  <a:latin typeface="Century Gothic" pitchFamily="34" charset="0"/>
                </a:rPr>
                <a:t>8</a:t>
              </a:r>
            </a:p>
          </p:txBody>
        </p:sp>
        <p:sp>
          <p:nvSpPr>
            <p:cNvPr id="122" name="Ellipse 121"/>
            <p:cNvSpPr/>
            <p:nvPr/>
          </p:nvSpPr>
          <p:spPr>
            <a:xfrm>
              <a:off x="4374381" y="2766503"/>
              <a:ext cx="137212" cy="1403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05000"/>
                </a:lnSpc>
              </a:pPr>
              <a:r>
                <a:rPr lang="fr-FR" sz="600" b="1" kern="0" dirty="0" smtClean="0">
                  <a:solidFill>
                    <a:schemeClr val="bg1"/>
                  </a:solidFill>
                  <a:latin typeface="Century Gothic" pitchFamily="34" charset="0"/>
                </a:rPr>
                <a:t>3</a:t>
              </a:r>
            </a:p>
          </p:txBody>
        </p:sp>
        <p:sp>
          <p:nvSpPr>
            <p:cNvPr id="123" name="Ellipse 122"/>
            <p:cNvSpPr/>
            <p:nvPr/>
          </p:nvSpPr>
          <p:spPr>
            <a:xfrm>
              <a:off x="5177994" y="2287723"/>
              <a:ext cx="137212" cy="1403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05000"/>
                </a:lnSpc>
              </a:pPr>
              <a:r>
                <a:rPr lang="fr-FR" sz="600" b="1" kern="0" dirty="0" smtClean="0">
                  <a:solidFill>
                    <a:schemeClr val="bg1"/>
                  </a:solidFill>
                  <a:latin typeface="Century Gothic" pitchFamily="34" charset="0"/>
                </a:rPr>
                <a:t>1</a:t>
              </a:r>
            </a:p>
          </p:txBody>
        </p:sp>
        <p:sp>
          <p:nvSpPr>
            <p:cNvPr id="124" name="Ellipse 123"/>
            <p:cNvSpPr/>
            <p:nvPr/>
          </p:nvSpPr>
          <p:spPr>
            <a:xfrm>
              <a:off x="5222904" y="3241062"/>
              <a:ext cx="137212" cy="1403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05000"/>
                </a:lnSpc>
              </a:pPr>
              <a:r>
                <a:rPr lang="fr-FR" sz="600" b="1" kern="0" dirty="0" smtClean="0">
                  <a:solidFill>
                    <a:schemeClr val="bg1"/>
                  </a:solidFill>
                  <a:latin typeface="Century Gothic" pitchFamily="34" charset="0"/>
                </a:rPr>
                <a:t>5</a:t>
              </a:r>
            </a:p>
          </p:txBody>
        </p:sp>
        <p:sp>
          <p:nvSpPr>
            <p:cNvPr id="125" name="Ellipse 124"/>
            <p:cNvSpPr/>
            <p:nvPr/>
          </p:nvSpPr>
          <p:spPr>
            <a:xfrm>
              <a:off x="4743974" y="1401513"/>
              <a:ext cx="137212" cy="1403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05000"/>
                </a:lnSpc>
              </a:pPr>
              <a:r>
                <a:rPr lang="fr-FR" sz="600" b="1" kern="0" dirty="0" smtClean="0">
                  <a:solidFill>
                    <a:schemeClr val="bg1"/>
                  </a:solidFill>
                  <a:latin typeface="Century Gothic" pitchFamily="34" charset="0"/>
                </a:rPr>
                <a:t>6</a:t>
              </a:r>
            </a:p>
          </p:txBody>
        </p:sp>
        <p:sp>
          <p:nvSpPr>
            <p:cNvPr id="126" name="Ellipse 125"/>
            <p:cNvSpPr/>
            <p:nvPr/>
          </p:nvSpPr>
          <p:spPr>
            <a:xfrm>
              <a:off x="4213339" y="1631288"/>
              <a:ext cx="137212" cy="1403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05000"/>
                </a:lnSpc>
              </a:pPr>
              <a:r>
                <a:rPr lang="fr-FR" sz="600" b="1" kern="0" dirty="0" smtClean="0">
                  <a:solidFill>
                    <a:schemeClr val="bg1"/>
                  </a:solidFill>
                  <a:latin typeface="Century Gothic" pitchFamily="34" charset="0"/>
                </a:rPr>
                <a:t>11</a:t>
              </a:r>
            </a:p>
          </p:txBody>
        </p:sp>
        <p:sp>
          <p:nvSpPr>
            <p:cNvPr id="127" name="Ellipse 126"/>
            <p:cNvSpPr/>
            <p:nvPr/>
          </p:nvSpPr>
          <p:spPr>
            <a:xfrm>
              <a:off x="3984508" y="1944153"/>
              <a:ext cx="137212" cy="1403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05000"/>
                </a:lnSpc>
              </a:pPr>
              <a:r>
                <a:rPr lang="fr-FR" sz="600" b="1" kern="0" dirty="0" smtClean="0">
                  <a:solidFill>
                    <a:schemeClr val="bg1"/>
                  </a:solidFill>
                  <a:latin typeface="Century Gothic" pitchFamily="34" charset="0"/>
                </a:rPr>
                <a:t>13</a:t>
              </a:r>
            </a:p>
          </p:txBody>
        </p:sp>
        <p:sp>
          <p:nvSpPr>
            <p:cNvPr id="128" name="Ellipse 127"/>
            <p:cNvSpPr/>
            <p:nvPr/>
          </p:nvSpPr>
          <p:spPr>
            <a:xfrm>
              <a:off x="3959803" y="2179723"/>
              <a:ext cx="137212" cy="1403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05000"/>
                </a:lnSpc>
              </a:pPr>
              <a:r>
                <a:rPr lang="fr-FR" sz="600" b="1" kern="0" dirty="0" smtClean="0">
                  <a:solidFill>
                    <a:schemeClr val="bg1"/>
                  </a:solidFill>
                  <a:latin typeface="Century Gothic" pitchFamily="34" charset="0"/>
                </a:rPr>
                <a:t>4</a:t>
              </a:r>
            </a:p>
          </p:txBody>
        </p:sp>
        <p:sp>
          <p:nvSpPr>
            <p:cNvPr id="129" name="Ellipse 128"/>
            <p:cNvSpPr/>
            <p:nvPr/>
          </p:nvSpPr>
          <p:spPr>
            <a:xfrm>
              <a:off x="3936631" y="2496667"/>
              <a:ext cx="137212" cy="1403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05000"/>
                </a:lnSpc>
              </a:pPr>
              <a:r>
                <a:rPr lang="fr-FR" sz="600" b="1" kern="0" dirty="0" smtClean="0">
                  <a:solidFill>
                    <a:schemeClr val="bg1"/>
                  </a:solidFill>
                  <a:latin typeface="Century Gothic" pitchFamily="34" charset="0"/>
                </a:rPr>
                <a:t>12</a:t>
              </a:r>
            </a:p>
          </p:txBody>
        </p:sp>
        <p:sp>
          <p:nvSpPr>
            <p:cNvPr id="130" name="Ellipse 129"/>
            <p:cNvSpPr/>
            <p:nvPr/>
          </p:nvSpPr>
          <p:spPr>
            <a:xfrm>
              <a:off x="4417878" y="2919404"/>
              <a:ext cx="137212" cy="1403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05000"/>
                </a:lnSpc>
              </a:pPr>
              <a:r>
                <a:rPr lang="fr-FR" sz="600" b="1" kern="0" dirty="0" smtClean="0">
                  <a:solidFill>
                    <a:schemeClr val="bg1"/>
                  </a:solidFill>
                  <a:latin typeface="Century Gothic" pitchFamily="34" charset="0"/>
                </a:rPr>
                <a:t>7</a:t>
              </a:r>
            </a:p>
          </p:txBody>
        </p:sp>
        <p:sp>
          <p:nvSpPr>
            <p:cNvPr id="131" name="Ellipse 130"/>
            <p:cNvSpPr/>
            <p:nvPr/>
          </p:nvSpPr>
          <p:spPr>
            <a:xfrm>
              <a:off x="4689974" y="4100399"/>
              <a:ext cx="137212" cy="1403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05000"/>
                </a:lnSpc>
              </a:pPr>
              <a:r>
                <a:rPr lang="fr-FR" sz="600" b="1" kern="0" dirty="0" smtClean="0">
                  <a:solidFill>
                    <a:schemeClr val="bg1"/>
                  </a:solidFill>
                  <a:latin typeface="Century Gothic" pitchFamily="34" charset="0"/>
                </a:rPr>
                <a:t>15</a:t>
              </a:r>
            </a:p>
          </p:txBody>
        </p:sp>
        <p:sp>
          <p:nvSpPr>
            <p:cNvPr id="132" name="Ellipse 131"/>
            <p:cNvSpPr/>
            <p:nvPr/>
          </p:nvSpPr>
          <p:spPr>
            <a:xfrm>
              <a:off x="4951409" y="1956636"/>
              <a:ext cx="137212" cy="1403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05000"/>
                </a:lnSpc>
              </a:pPr>
              <a:r>
                <a:rPr lang="fr-FR" sz="600" b="1" kern="0" dirty="0" smtClean="0">
                  <a:solidFill>
                    <a:schemeClr val="bg1"/>
                  </a:solidFill>
                  <a:latin typeface="Century Gothic" pitchFamily="34" charset="0"/>
                </a:rPr>
                <a:t>10</a:t>
              </a:r>
            </a:p>
          </p:txBody>
        </p:sp>
        <p:sp>
          <p:nvSpPr>
            <p:cNvPr id="133" name="Ellipse 132"/>
            <p:cNvSpPr/>
            <p:nvPr/>
          </p:nvSpPr>
          <p:spPr>
            <a:xfrm>
              <a:off x="4790954" y="1569591"/>
              <a:ext cx="137212" cy="1403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05000"/>
                </a:lnSpc>
              </a:pPr>
              <a:r>
                <a:rPr lang="fr-FR" sz="600" b="1" kern="0" dirty="0" smtClean="0">
                  <a:solidFill>
                    <a:schemeClr val="bg1"/>
                  </a:solidFill>
                  <a:latin typeface="Century Gothic" pitchFamily="34" charset="0"/>
                </a:rPr>
                <a:t>14</a:t>
              </a:r>
            </a:p>
          </p:txBody>
        </p:sp>
        <p:sp>
          <p:nvSpPr>
            <p:cNvPr id="134" name="Ellipse 133"/>
            <p:cNvSpPr/>
            <p:nvPr/>
          </p:nvSpPr>
          <p:spPr>
            <a:xfrm>
              <a:off x="5141434" y="4021217"/>
              <a:ext cx="137212" cy="1403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>
                <a:lnSpc>
                  <a:spcPct val="105000"/>
                </a:lnSpc>
              </a:pPr>
              <a:r>
                <a:rPr lang="fr-FR" sz="600" b="1" kern="0" dirty="0" smtClean="0">
                  <a:solidFill>
                    <a:schemeClr val="bg1"/>
                  </a:solidFill>
                  <a:latin typeface="Century Gothic" pitchFamily="34" charset="0"/>
                </a:rPr>
                <a:t>9</a:t>
              </a:r>
            </a:p>
          </p:txBody>
        </p:sp>
      </p:grpSp>
      <p:cxnSp>
        <p:nvCxnSpPr>
          <p:cNvPr id="135" name="Connecteur droit 134"/>
          <p:cNvCxnSpPr/>
          <p:nvPr/>
        </p:nvCxnSpPr>
        <p:spPr>
          <a:xfrm flipV="1">
            <a:off x="8162927" y="1326798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ZoneTexte 135"/>
          <p:cNvSpPr txBox="1"/>
          <p:nvPr/>
        </p:nvSpPr>
        <p:spPr>
          <a:xfrm>
            <a:off x="8170792" y="1338258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2200</a:t>
            </a:r>
          </a:p>
        </p:txBody>
      </p:sp>
      <p:cxnSp>
        <p:nvCxnSpPr>
          <p:cNvPr id="137" name="Connecteur droit 136"/>
          <p:cNvCxnSpPr/>
          <p:nvPr/>
        </p:nvCxnSpPr>
        <p:spPr>
          <a:xfrm flipV="1">
            <a:off x="8162927" y="2016465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cteur droit 137"/>
          <p:cNvCxnSpPr/>
          <p:nvPr/>
        </p:nvCxnSpPr>
        <p:spPr>
          <a:xfrm flipV="1">
            <a:off x="8162927" y="2352815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eur droit 138"/>
          <p:cNvCxnSpPr/>
          <p:nvPr/>
        </p:nvCxnSpPr>
        <p:spPr>
          <a:xfrm flipV="1">
            <a:off x="8162927" y="2689165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139"/>
          <p:cNvCxnSpPr/>
          <p:nvPr/>
        </p:nvCxnSpPr>
        <p:spPr>
          <a:xfrm flipV="1">
            <a:off x="8162927" y="3025515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eur droit 140"/>
          <p:cNvCxnSpPr/>
          <p:nvPr/>
        </p:nvCxnSpPr>
        <p:spPr>
          <a:xfrm flipV="1">
            <a:off x="8162927" y="3361865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cteur droit 141"/>
          <p:cNvCxnSpPr/>
          <p:nvPr/>
        </p:nvCxnSpPr>
        <p:spPr>
          <a:xfrm flipV="1">
            <a:off x="8162927" y="3698215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cteur droit 142"/>
          <p:cNvCxnSpPr/>
          <p:nvPr/>
        </p:nvCxnSpPr>
        <p:spPr>
          <a:xfrm flipV="1">
            <a:off x="8162927" y="4370915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cteur droit 143"/>
          <p:cNvCxnSpPr/>
          <p:nvPr/>
        </p:nvCxnSpPr>
        <p:spPr>
          <a:xfrm flipV="1">
            <a:off x="8162927" y="4707265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eur droit 144"/>
          <p:cNvCxnSpPr/>
          <p:nvPr/>
        </p:nvCxnSpPr>
        <p:spPr>
          <a:xfrm flipV="1">
            <a:off x="8162927" y="5043615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cteur droit 145"/>
          <p:cNvCxnSpPr/>
          <p:nvPr/>
        </p:nvCxnSpPr>
        <p:spPr>
          <a:xfrm flipV="1">
            <a:off x="8162927" y="5379965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droit 146"/>
          <p:cNvCxnSpPr/>
          <p:nvPr/>
        </p:nvCxnSpPr>
        <p:spPr>
          <a:xfrm flipV="1">
            <a:off x="8162927" y="5716315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eur droit 147"/>
          <p:cNvCxnSpPr/>
          <p:nvPr/>
        </p:nvCxnSpPr>
        <p:spPr>
          <a:xfrm flipV="1">
            <a:off x="8162927" y="6052665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cteur droit 148"/>
          <p:cNvCxnSpPr/>
          <p:nvPr/>
        </p:nvCxnSpPr>
        <p:spPr>
          <a:xfrm flipV="1">
            <a:off x="8161319" y="4034565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ZoneTexte 149"/>
          <p:cNvSpPr txBox="1"/>
          <p:nvPr/>
        </p:nvSpPr>
        <p:spPr>
          <a:xfrm>
            <a:off x="8170792" y="2027481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1100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8170792" y="2363387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700</a:t>
            </a:r>
          </a:p>
        </p:txBody>
      </p:sp>
      <p:sp>
        <p:nvSpPr>
          <p:cNvPr id="152" name="ZoneTexte 151"/>
          <p:cNvSpPr txBox="1"/>
          <p:nvPr/>
        </p:nvSpPr>
        <p:spPr>
          <a:xfrm>
            <a:off x="8170792" y="2699293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600</a:t>
            </a:r>
          </a:p>
        </p:txBody>
      </p:sp>
      <p:sp>
        <p:nvSpPr>
          <p:cNvPr id="153" name="ZoneTexte 152"/>
          <p:cNvSpPr txBox="1"/>
          <p:nvPr/>
        </p:nvSpPr>
        <p:spPr>
          <a:xfrm>
            <a:off x="8170792" y="3035199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550</a:t>
            </a:r>
          </a:p>
        </p:txBody>
      </p:sp>
      <p:sp>
        <p:nvSpPr>
          <p:cNvPr id="154" name="ZoneTexte 153"/>
          <p:cNvSpPr txBox="1"/>
          <p:nvPr/>
        </p:nvSpPr>
        <p:spPr>
          <a:xfrm>
            <a:off x="8170792" y="3371105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371</a:t>
            </a:r>
          </a:p>
        </p:txBody>
      </p:sp>
      <p:sp>
        <p:nvSpPr>
          <p:cNvPr id="155" name="ZoneTexte 154"/>
          <p:cNvSpPr txBox="1"/>
          <p:nvPr/>
        </p:nvSpPr>
        <p:spPr>
          <a:xfrm>
            <a:off x="8170792" y="3707011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300</a:t>
            </a:r>
          </a:p>
        </p:txBody>
      </p:sp>
      <p:sp>
        <p:nvSpPr>
          <p:cNvPr id="156" name="ZoneTexte 155"/>
          <p:cNvSpPr txBox="1"/>
          <p:nvPr/>
        </p:nvSpPr>
        <p:spPr>
          <a:xfrm>
            <a:off x="8170792" y="4378823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300</a:t>
            </a:r>
          </a:p>
        </p:txBody>
      </p:sp>
      <p:sp>
        <p:nvSpPr>
          <p:cNvPr id="157" name="ZoneTexte 156"/>
          <p:cNvSpPr txBox="1"/>
          <p:nvPr/>
        </p:nvSpPr>
        <p:spPr>
          <a:xfrm>
            <a:off x="8170792" y="4714729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300</a:t>
            </a:r>
          </a:p>
        </p:txBody>
      </p:sp>
      <p:sp>
        <p:nvSpPr>
          <p:cNvPr id="158" name="ZoneTexte 157"/>
          <p:cNvSpPr txBox="1"/>
          <p:nvPr/>
        </p:nvSpPr>
        <p:spPr>
          <a:xfrm>
            <a:off x="8170792" y="5050635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258</a:t>
            </a:r>
          </a:p>
        </p:txBody>
      </p:sp>
      <p:sp>
        <p:nvSpPr>
          <p:cNvPr id="159" name="ZoneTexte 158"/>
          <p:cNvSpPr txBox="1"/>
          <p:nvPr/>
        </p:nvSpPr>
        <p:spPr>
          <a:xfrm>
            <a:off x="8170792" y="5386541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250</a:t>
            </a:r>
          </a:p>
        </p:txBody>
      </p:sp>
      <p:sp>
        <p:nvSpPr>
          <p:cNvPr id="160" name="ZoneTexte 159"/>
          <p:cNvSpPr txBox="1"/>
          <p:nvPr/>
        </p:nvSpPr>
        <p:spPr>
          <a:xfrm>
            <a:off x="8170792" y="5722447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200</a:t>
            </a:r>
          </a:p>
        </p:txBody>
      </p:sp>
      <p:sp>
        <p:nvSpPr>
          <p:cNvPr id="161" name="Forme libre 160"/>
          <p:cNvSpPr/>
          <p:nvPr/>
        </p:nvSpPr>
        <p:spPr>
          <a:xfrm>
            <a:off x="3847801" y="2631510"/>
            <a:ext cx="1383805" cy="976743"/>
          </a:xfrm>
          <a:custGeom>
            <a:avLst/>
            <a:gdLst>
              <a:gd name="connsiteX0" fmla="*/ 1383805 w 1383805"/>
              <a:gd name="connsiteY0" fmla="*/ 362381 h 976743"/>
              <a:gd name="connsiteX1" fmla="*/ 1250455 w 1383805"/>
              <a:gd name="connsiteY1" fmla="*/ 229031 h 976743"/>
              <a:gd name="connsiteX2" fmla="*/ 1133774 w 1383805"/>
              <a:gd name="connsiteY2" fmla="*/ 145687 h 976743"/>
              <a:gd name="connsiteX3" fmla="*/ 1002805 w 1383805"/>
              <a:gd name="connsiteY3" fmla="*/ 131399 h 976743"/>
              <a:gd name="connsiteX4" fmla="*/ 876599 w 1383805"/>
              <a:gd name="connsiteY4" fmla="*/ 90918 h 976743"/>
              <a:gd name="connsiteX5" fmla="*/ 636093 w 1383805"/>
              <a:gd name="connsiteY5" fmla="*/ 140924 h 976743"/>
              <a:gd name="connsiteX6" fmla="*/ 590849 w 1383805"/>
              <a:gd name="connsiteY6" fmla="*/ 157593 h 976743"/>
              <a:gd name="connsiteX7" fmla="*/ 533699 w 1383805"/>
              <a:gd name="connsiteY7" fmla="*/ 164737 h 976743"/>
              <a:gd name="connsiteX8" fmla="*/ 397968 w 1383805"/>
              <a:gd name="connsiteY8" fmla="*/ 90918 h 976743"/>
              <a:gd name="connsiteX9" fmla="*/ 364630 w 1383805"/>
              <a:gd name="connsiteY9" fmla="*/ 52818 h 976743"/>
              <a:gd name="connsiteX10" fmla="*/ 221755 w 1383805"/>
              <a:gd name="connsiteY10" fmla="*/ 431 h 976743"/>
              <a:gd name="connsiteX11" fmla="*/ 131268 w 1383805"/>
              <a:gd name="connsiteY11" fmla="*/ 83774 h 976743"/>
              <a:gd name="connsiteX12" fmla="*/ 33637 w 1383805"/>
              <a:gd name="connsiteY12" fmla="*/ 209981 h 976743"/>
              <a:gd name="connsiteX13" fmla="*/ 299 w 1383805"/>
              <a:gd name="connsiteY13" fmla="*/ 331424 h 976743"/>
              <a:gd name="connsiteX14" fmla="*/ 21730 w 1383805"/>
              <a:gd name="connsiteY14" fmla="*/ 505256 h 976743"/>
              <a:gd name="connsiteX15" fmla="*/ 93168 w 1383805"/>
              <a:gd name="connsiteY15" fmla="*/ 590981 h 976743"/>
              <a:gd name="connsiteX16" fmla="*/ 181274 w 1383805"/>
              <a:gd name="connsiteY16" fmla="*/ 693374 h 976743"/>
              <a:gd name="connsiteX17" fmla="*/ 252712 w 1383805"/>
              <a:gd name="connsiteY17" fmla="*/ 690993 h 976743"/>
              <a:gd name="connsiteX18" fmla="*/ 300337 w 1383805"/>
              <a:gd name="connsiteY18" fmla="*/ 752906 h 976743"/>
              <a:gd name="connsiteX19" fmla="*/ 397968 w 1383805"/>
              <a:gd name="connsiteY19" fmla="*/ 855299 h 976743"/>
              <a:gd name="connsiteX20" fmla="*/ 512268 w 1383805"/>
              <a:gd name="connsiteY20" fmla="*/ 786243 h 976743"/>
              <a:gd name="connsiteX21" fmla="*/ 690862 w 1383805"/>
              <a:gd name="connsiteY21" fmla="*/ 860062 h 976743"/>
              <a:gd name="connsiteX22" fmla="*/ 805162 w 1383805"/>
              <a:gd name="connsiteY22" fmla="*/ 895781 h 976743"/>
              <a:gd name="connsiteX23" fmla="*/ 962324 w 1383805"/>
              <a:gd name="connsiteY23" fmla="*/ 976743 h 976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383805" h="976743">
                <a:moveTo>
                  <a:pt x="1383805" y="362381"/>
                </a:moveTo>
                <a:cubicBezTo>
                  <a:pt x="1337966" y="313764"/>
                  <a:pt x="1292127" y="265147"/>
                  <a:pt x="1250455" y="229031"/>
                </a:cubicBezTo>
                <a:cubicBezTo>
                  <a:pt x="1208783" y="192915"/>
                  <a:pt x="1175049" y="161959"/>
                  <a:pt x="1133774" y="145687"/>
                </a:cubicBezTo>
                <a:cubicBezTo>
                  <a:pt x="1092499" y="129415"/>
                  <a:pt x="1045667" y="140527"/>
                  <a:pt x="1002805" y="131399"/>
                </a:cubicBezTo>
                <a:cubicBezTo>
                  <a:pt x="959943" y="122271"/>
                  <a:pt x="937718" y="89331"/>
                  <a:pt x="876599" y="90918"/>
                </a:cubicBezTo>
                <a:cubicBezTo>
                  <a:pt x="815480" y="92505"/>
                  <a:pt x="683718" y="129812"/>
                  <a:pt x="636093" y="140924"/>
                </a:cubicBezTo>
                <a:cubicBezTo>
                  <a:pt x="588468" y="152036"/>
                  <a:pt x="607915" y="153624"/>
                  <a:pt x="590849" y="157593"/>
                </a:cubicBezTo>
                <a:cubicBezTo>
                  <a:pt x="573783" y="161562"/>
                  <a:pt x="565846" y="175849"/>
                  <a:pt x="533699" y="164737"/>
                </a:cubicBezTo>
                <a:cubicBezTo>
                  <a:pt x="501552" y="153624"/>
                  <a:pt x="426146" y="109571"/>
                  <a:pt x="397968" y="90918"/>
                </a:cubicBezTo>
                <a:cubicBezTo>
                  <a:pt x="369790" y="72265"/>
                  <a:pt x="393999" y="67899"/>
                  <a:pt x="364630" y="52818"/>
                </a:cubicBezTo>
                <a:cubicBezTo>
                  <a:pt x="335261" y="37737"/>
                  <a:pt x="260649" y="-4728"/>
                  <a:pt x="221755" y="431"/>
                </a:cubicBezTo>
                <a:cubicBezTo>
                  <a:pt x="182861" y="5590"/>
                  <a:pt x="162621" y="48849"/>
                  <a:pt x="131268" y="83774"/>
                </a:cubicBezTo>
                <a:cubicBezTo>
                  <a:pt x="99915" y="118699"/>
                  <a:pt x="55465" y="168706"/>
                  <a:pt x="33637" y="209981"/>
                </a:cubicBezTo>
                <a:cubicBezTo>
                  <a:pt x="11809" y="251256"/>
                  <a:pt x="2283" y="282212"/>
                  <a:pt x="299" y="331424"/>
                </a:cubicBezTo>
                <a:cubicBezTo>
                  <a:pt x="-1685" y="380636"/>
                  <a:pt x="6252" y="461997"/>
                  <a:pt x="21730" y="505256"/>
                </a:cubicBezTo>
                <a:cubicBezTo>
                  <a:pt x="37208" y="548516"/>
                  <a:pt x="66577" y="559628"/>
                  <a:pt x="93168" y="590981"/>
                </a:cubicBezTo>
                <a:cubicBezTo>
                  <a:pt x="119759" y="622334"/>
                  <a:pt x="154683" y="676705"/>
                  <a:pt x="181274" y="693374"/>
                </a:cubicBezTo>
                <a:cubicBezTo>
                  <a:pt x="207865" y="710043"/>
                  <a:pt x="232868" y="681071"/>
                  <a:pt x="252712" y="690993"/>
                </a:cubicBezTo>
                <a:cubicBezTo>
                  <a:pt x="272556" y="700915"/>
                  <a:pt x="276128" y="725522"/>
                  <a:pt x="300337" y="752906"/>
                </a:cubicBezTo>
                <a:cubicBezTo>
                  <a:pt x="324546" y="780290"/>
                  <a:pt x="362646" y="849743"/>
                  <a:pt x="397968" y="855299"/>
                </a:cubicBezTo>
                <a:cubicBezTo>
                  <a:pt x="433290" y="860855"/>
                  <a:pt x="463452" y="785449"/>
                  <a:pt x="512268" y="786243"/>
                </a:cubicBezTo>
                <a:cubicBezTo>
                  <a:pt x="561084" y="787037"/>
                  <a:pt x="642046" y="841806"/>
                  <a:pt x="690862" y="860062"/>
                </a:cubicBezTo>
                <a:cubicBezTo>
                  <a:pt x="739678" y="878318"/>
                  <a:pt x="759918" y="876334"/>
                  <a:pt x="805162" y="895781"/>
                </a:cubicBezTo>
                <a:cubicBezTo>
                  <a:pt x="850406" y="915228"/>
                  <a:pt x="906365" y="945985"/>
                  <a:pt x="962324" y="976743"/>
                </a:cubicBezTo>
              </a:path>
            </a:pathLst>
          </a:cu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itchFamily="34" charset="0"/>
            </a:endParaRPr>
          </a:p>
        </p:txBody>
      </p:sp>
      <p:sp>
        <p:nvSpPr>
          <p:cNvPr id="162" name="ZoneTexte 161"/>
          <p:cNvSpPr txBox="1"/>
          <p:nvPr/>
        </p:nvSpPr>
        <p:spPr>
          <a:xfrm>
            <a:off x="8170792" y="6058353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200</a:t>
            </a:r>
          </a:p>
        </p:txBody>
      </p:sp>
      <p:sp>
        <p:nvSpPr>
          <p:cNvPr id="163" name="ZoneTexte 162"/>
          <p:cNvSpPr txBox="1"/>
          <p:nvPr/>
        </p:nvSpPr>
        <p:spPr>
          <a:xfrm>
            <a:off x="8170792" y="4042917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300</a:t>
            </a:r>
          </a:p>
        </p:txBody>
      </p:sp>
      <p:sp>
        <p:nvSpPr>
          <p:cNvPr id="164" name="ZoneTexte 163"/>
          <p:cNvSpPr txBox="1"/>
          <p:nvPr/>
        </p:nvSpPr>
        <p:spPr>
          <a:xfrm>
            <a:off x="662197" y="1013792"/>
            <a:ext cx="1662915" cy="16158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050" b="1" cap="small" dirty="0" smtClean="0">
                <a:solidFill>
                  <a:srgbClr val="FF0000"/>
                </a:solidFill>
                <a:latin typeface="Century Gothic" pitchFamily="34" charset="0"/>
              </a:rPr>
              <a:t>Type de Projets</a:t>
            </a:r>
          </a:p>
        </p:txBody>
      </p:sp>
      <p:cxnSp>
        <p:nvCxnSpPr>
          <p:cNvPr id="165" name="Connecteur droit 164"/>
          <p:cNvCxnSpPr/>
          <p:nvPr/>
        </p:nvCxnSpPr>
        <p:spPr>
          <a:xfrm flipV="1">
            <a:off x="662147" y="1226630"/>
            <a:ext cx="2196000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165"/>
          <p:cNvCxnSpPr/>
          <p:nvPr/>
        </p:nvCxnSpPr>
        <p:spPr>
          <a:xfrm>
            <a:off x="6047772" y="1226629"/>
            <a:ext cx="2448000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tangle 166"/>
          <p:cNvSpPr/>
          <p:nvPr/>
        </p:nvSpPr>
        <p:spPr>
          <a:xfrm>
            <a:off x="3129736" y="5886479"/>
            <a:ext cx="484897" cy="324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33350" indent="-133350" algn="ctr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kern="0" smtClean="0">
              <a:solidFill>
                <a:srgbClr val="0F2F45"/>
              </a:solidFill>
              <a:latin typeface="Century Gothic" pitchFamily="34" charset="0"/>
            </a:endParaRPr>
          </a:p>
        </p:txBody>
      </p:sp>
      <p:sp>
        <p:nvSpPr>
          <p:cNvPr id="168" name="Ellipse 167"/>
          <p:cNvSpPr/>
          <p:nvPr/>
        </p:nvSpPr>
        <p:spPr>
          <a:xfrm>
            <a:off x="3957922" y="2666949"/>
            <a:ext cx="49115" cy="47935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33350" indent="-133350" algn="ctr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kern="0" smtClean="0">
              <a:solidFill>
                <a:srgbClr val="0F2F45"/>
              </a:solidFill>
              <a:latin typeface="Century Gothic" pitchFamily="34" charset="0"/>
            </a:endParaRPr>
          </a:p>
        </p:txBody>
      </p:sp>
      <p:sp>
        <p:nvSpPr>
          <p:cNvPr id="169" name="Ellipse 168"/>
          <p:cNvSpPr/>
          <p:nvPr/>
        </p:nvSpPr>
        <p:spPr>
          <a:xfrm>
            <a:off x="4773968" y="3582934"/>
            <a:ext cx="49115" cy="47935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33350" indent="-133350" algn="ctr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kern="0" smtClean="0">
              <a:solidFill>
                <a:srgbClr val="0F2F45"/>
              </a:solidFill>
              <a:latin typeface="Century Gothic" pitchFamily="34" charset="0"/>
            </a:endParaRPr>
          </a:p>
        </p:txBody>
      </p:sp>
      <p:sp>
        <p:nvSpPr>
          <p:cNvPr id="170" name="Forme libre 169"/>
          <p:cNvSpPr/>
          <p:nvPr/>
        </p:nvSpPr>
        <p:spPr>
          <a:xfrm>
            <a:off x="3962400" y="2998653"/>
            <a:ext cx="1276350" cy="238356"/>
          </a:xfrm>
          <a:custGeom>
            <a:avLst/>
            <a:gdLst>
              <a:gd name="connsiteX0" fmla="*/ 1276350 w 1276350"/>
              <a:gd name="connsiteY0" fmla="*/ 0 h 238356"/>
              <a:gd name="connsiteX1" fmla="*/ 1095375 w 1276350"/>
              <a:gd name="connsiteY1" fmla="*/ 35719 h 238356"/>
              <a:gd name="connsiteX2" fmla="*/ 1004888 w 1276350"/>
              <a:gd name="connsiteY2" fmla="*/ 4763 h 238356"/>
              <a:gd name="connsiteX3" fmla="*/ 850106 w 1276350"/>
              <a:gd name="connsiteY3" fmla="*/ 69056 h 238356"/>
              <a:gd name="connsiteX4" fmla="*/ 752475 w 1276350"/>
              <a:gd name="connsiteY4" fmla="*/ 147638 h 238356"/>
              <a:gd name="connsiteX5" fmla="*/ 709613 w 1276350"/>
              <a:gd name="connsiteY5" fmla="*/ 200025 h 238356"/>
              <a:gd name="connsiteX6" fmla="*/ 623888 w 1276350"/>
              <a:gd name="connsiteY6" fmla="*/ 161925 h 238356"/>
              <a:gd name="connsiteX7" fmla="*/ 490538 w 1276350"/>
              <a:gd name="connsiteY7" fmla="*/ 183356 h 238356"/>
              <a:gd name="connsiteX8" fmla="*/ 273844 w 1276350"/>
              <a:gd name="connsiteY8" fmla="*/ 195263 h 238356"/>
              <a:gd name="connsiteX9" fmla="*/ 116681 w 1276350"/>
              <a:gd name="connsiteY9" fmla="*/ 235744 h 238356"/>
              <a:gd name="connsiteX10" fmla="*/ 0 w 1276350"/>
              <a:gd name="connsiteY10" fmla="*/ 230981 h 23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76350" h="238356">
                <a:moveTo>
                  <a:pt x="1276350" y="0"/>
                </a:moveTo>
                <a:cubicBezTo>
                  <a:pt x="1208484" y="17462"/>
                  <a:pt x="1140619" y="34925"/>
                  <a:pt x="1095375" y="35719"/>
                </a:cubicBezTo>
                <a:cubicBezTo>
                  <a:pt x="1050131" y="36513"/>
                  <a:pt x="1045766" y="-793"/>
                  <a:pt x="1004888" y="4763"/>
                </a:cubicBezTo>
                <a:cubicBezTo>
                  <a:pt x="964010" y="10319"/>
                  <a:pt x="892175" y="45244"/>
                  <a:pt x="850106" y="69056"/>
                </a:cubicBezTo>
                <a:cubicBezTo>
                  <a:pt x="808037" y="92868"/>
                  <a:pt x="775890" y="125810"/>
                  <a:pt x="752475" y="147638"/>
                </a:cubicBezTo>
                <a:cubicBezTo>
                  <a:pt x="729060" y="169466"/>
                  <a:pt x="731044" y="197644"/>
                  <a:pt x="709613" y="200025"/>
                </a:cubicBezTo>
                <a:cubicBezTo>
                  <a:pt x="688182" y="202406"/>
                  <a:pt x="660400" y="164703"/>
                  <a:pt x="623888" y="161925"/>
                </a:cubicBezTo>
                <a:cubicBezTo>
                  <a:pt x="587375" y="159147"/>
                  <a:pt x="548879" y="177800"/>
                  <a:pt x="490538" y="183356"/>
                </a:cubicBezTo>
                <a:cubicBezTo>
                  <a:pt x="432197" y="188912"/>
                  <a:pt x="336154" y="186532"/>
                  <a:pt x="273844" y="195263"/>
                </a:cubicBezTo>
                <a:cubicBezTo>
                  <a:pt x="211534" y="203994"/>
                  <a:pt x="162322" y="229791"/>
                  <a:pt x="116681" y="235744"/>
                </a:cubicBezTo>
                <a:cubicBezTo>
                  <a:pt x="71040" y="241697"/>
                  <a:pt x="35520" y="236339"/>
                  <a:pt x="0" y="230981"/>
                </a:cubicBezTo>
              </a:path>
            </a:pathLst>
          </a:cu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itchFamily="34" charset="0"/>
            </a:endParaRPr>
          </a:p>
        </p:txBody>
      </p:sp>
      <p:sp>
        <p:nvSpPr>
          <p:cNvPr id="171" name="Forme libre 170"/>
          <p:cNvSpPr/>
          <p:nvPr/>
        </p:nvSpPr>
        <p:spPr>
          <a:xfrm>
            <a:off x="4412457" y="2801010"/>
            <a:ext cx="338138" cy="528638"/>
          </a:xfrm>
          <a:custGeom>
            <a:avLst/>
            <a:gdLst>
              <a:gd name="connsiteX0" fmla="*/ 0 w 259557"/>
              <a:gd name="connsiteY0" fmla="*/ 0 h 397669"/>
              <a:gd name="connsiteX1" fmla="*/ 83344 w 259557"/>
              <a:gd name="connsiteY1" fmla="*/ 23813 h 397669"/>
              <a:gd name="connsiteX2" fmla="*/ 188119 w 259557"/>
              <a:gd name="connsiteY2" fmla="*/ 116682 h 397669"/>
              <a:gd name="connsiteX3" fmla="*/ 230982 w 259557"/>
              <a:gd name="connsiteY3" fmla="*/ 219075 h 397669"/>
              <a:gd name="connsiteX4" fmla="*/ 223838 w 259557"/>
              <a:gd name="connsiteY4" fmla="*/ 273844 h 397669"/>
              <a:gd name="connsiteX5" fmla="*/ 259557 w 259557"/>
              <a:gd name="connsiteY5" fmla="*/ 397669 h 397669"/>
              <a:gd name="connsiteX0" fmla="*/ 0 w 309563"/>
              <a:gd name="connsiteY0" fmla="*/ 0 h 526257"/>
              <a:gd name="connsiteX1" fmla="*/ 83344 w 309563"/>
              <a:gd name="connsiteY1" fmla="*/ 23813 h 526257"/>
              <a:gd name="connsiteX2" fmla="*/ 188119 w 309563"/>
              <a:gd name="connsiteY2" fmla="*/ 116682 h 526257"/>
              <a:gd name="connsiteX3" fmla="*/ 230982 w 309563"/>
              <a:gd name="connsiteY3" fmla="*/ 219075 h 526257"/>
              <a:gd name="connsiteX4" fmla="*/ 223838 w 309563"/>
              <a:gd name="connsiteY4" fmla="*/ 273844 h 526257"/>
              <a:gd name="connsiteX5" fmla="*/ 309563 w 309563"/>
              <a:gd name="connsiteY5" fmla="*/ 526257 h 526257"/>
              <a:gd name="connsiteX0" fmla="*/ 0 w 309563"/>
              <a:gd name="connsiteY0" fmla="*/ 0 h 526257"/>
              <a:gd name="connsiteX1" fmla="*/ 83344 w 309563"/>
              <a:gd name="connsiteY1" fmla="*/ 23813 h 526257"/>
              <a:gd name="connsiteX2" fmla="*/ 188119 w 309563"/>
              <a:gd name="connsiteY2" fmla="*/ 116682 h 526257"/>
              <a:gd name="connsiteX3" fmla="*/ 230982 w 309563"/>
              <a:gd name="connsiteY3" fmla="*/ 219075 h 526257"/>
              <a:gd name="connsiteX4" fmla="*/ 223838 w 309563"/>
              <a:gd name="connsiteY4" fmla="*/ 273844 h 526257"/>
              <a:gd name="connsiteX5" fmla="*/ 216694 w 309563"/>
              <a:gd name="connsiteY5" fmla="*/ 330994 h 526257"/>
              <a:gd name="connsiteX6" fmla="*/ 309563 w 309563"/>
              <a:gd name="connsiteY6" fmla="*/ 526257 h 526257"/>
              <a:gd name="connsiteX0" fmla="*/ 0 w 338138"/>
              <a:gd name="connsiteY0" fmla="*/ 0 h 528638"/>
              <a:gd name="connsiteX1" fmla="*/ 83344 w 338138"/>
              <a:gd name="connsiteY1" fmla="*/ 23813 h 528638"/>
              <a:gd name="connsiteX2" fmla="*/ 188119 w 338138"/>
              <a:gd name="connsiteY2" fmla="*/ 116682 h 528638"/>
              <a:gd name="connsiteX3" fmla="*/ 230982 w 338138"/>
              <a:gd name="connsiteY3" fmla="*/ 219075 h 528638"/>
              <a:gd name="connsiteX4" fmla="*/ 223838 w 338138"/>
              <a:gd name="connsiteY4" fmla="*/ 273844 h 528638"/>
              <a:gd name="connsiteX5" fmla="*/ 216694 w 338138"/>
              <a:gd name="connsiteY5" fmla="*/ 330994 h 528638"/>
              <a:gd name="connsiteX6" fmla="*/ 338138 w 338138"/>
              <a:gd name="connsiteY6" fmla="*/ 528638 h 528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8138" h="528638">
                <a:moveTo>
                  <a:pt x="0" y="0"/>
                </a:moveTo>
                <a:cubicBezTo>
                  <a:pt x="25995" y="2183"/>
                  <a:pt x="51991" y="4366"/>
                  <a:pt x="83344" y="23813"/>
                </a:cubicBezTo>
                <a:cubicBezTo>
                  <a:pt x="114697" y="43260"/>
                  <a:pt x="163513" y="84138"/>
                  <a:pt x="188119" y="116682"/>
                </a:cubicBezTo>
                <a:cubicBezTo>
                  <a:pt x="212725" y="149226"/>
                  <a:pt x="225029" y="192881"/>
                  <a:pt x="230982" y="219075"/>
                </a:cubicBezTo>
                <a:cubicBezTo>
                  <a:pt x="236935" y="245269"/>
                  <a:pt x="226219" y="255191"/>
                  <a:pt x="223838" y="273844"/>
                </a:cubicBezTo>
                <a:cubicBezTo>
                  <a:pt x="221457" y="292497"/>
                  <a:pt x="202407" y="288925"/>
                  <a:pt x="216694" y="330994"/>
                </a:cubicBezTo>
                <a:cubicBezTo>
                  <a:pt x="230981" y="373063"/>
                  <a:pt x="323851" y="487760"/>
                  <a:pt x="338138" y="528638"/>
                </a:cubicBezTo>
              </a:path>
            </a:pathLst>
          </a:cu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itchFamily="34" charset="0"/>
            </a:endParaRPr>
          </a:p>
        </p:txBody>
      </p:sp>
      <p:sp>
        <p:nvSpPr>
          <p:cNvPr id="172" name="Forme libre 171"/>
          <p:cNvSpPr/>
          <p:nvPr/>
        </p:nvSpPr>
        <p:spPr>
          <a:xfrm>
            <a:off x="4393406" y="2793866"/>
            <a:ext cx="109538" cy="373856"/>
          </a:xfrm>
          <a:custGeom>
            <a:avLst/>
            <a:gdLst>
              <a:gd name="connsiteX0" fmla="*/ 0 w 109538"/>
              <a:gd name="connsiteY0" fmla="*/ 0 h 373856"/>
              <a:gd name="connsiteX1" fmla="*/ 19050 w 109538"/>
              <a:gd name="connsiteY1" fmla="*/ 102393 h 373856"/>
              <a:gd name="connsiteX2" fmla="*/ 69057 w 109538"/>
              <a:gd name="connsiteY2" fmla="*/ 211931 h 373856"/>
              <a:gd name="connsiteX3" fmla="*/ 71438 w 109538"/>
              <a:gd name="connsiteY3" fmla="*/ 297656 h 373856"/>
              <a:gd name="connsiteX4" fmla="*/ 109538 w 109538"/>
              <a:gd name="connsiteY4" fmla="*/ 373856 h 373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538" h="373856">
                <a:moveTo>
                  <a:pt x="0" y="0"/>
                </a:moveTo>
                <a:cubicBezTo>
                  <a:pt x="3770" y="33535"/>
                  <a:pt x="7541" y="67071"/>
                  <a:pt x="19050" y="102393"/>
                </a:cubicBezTo>
                <a:cubicBezTo>
                  <a:pt x="30560" y="137715"/>
                  <a:pt x="60326" y="179387"/>
                  <a:pt x="69057" y="211931"/>
                </a:cubicBezTo>
                <a:cubicBezTo>
                  <a:pt x="77788" y="244475"/>
                  <a:pt x="64691" y="270669"/>
                  <a:pt x="71438" y="297656"/>
                </a:cubicBezTo>
                <a:cubicBezTo>
                  <a:pt x="78185" y="324644"/>
                  <a:pt x="93861" y="349250"/>
                  <a:pt x="109538" y="373856"/>
                </a:cubicBezTo>
              </a:path>
            </a:pathLst>
          </a:cu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itchFamily="34" charset="0"/>
            </a:endParaRPr>
          </a:p>
        </p:txBody>
      </p:sp>
      <p:sp>
        <p:nvSpPr>
          <p:cNvPr id="173" name="Ellipse 172"/>
          <p:cNvSpPr/>
          <p:nvPr/>
        </p:nvSpPr>
        <p:spPr>
          <a:xfrm>
            <a:off x="3937078" y="3200149"/>
            <a:ext cx="49115" cy="47935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33350" indent="-133350" algn="ctr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kern="0" smtClean="0">
              <a:solidFill>
                <a:srgbClr val="0F2F45"/>
              </a:solidFill>
              <a:latin typeface="Century Gothic" pitchFamily="34" charset="0"/>
            </a:endParaRPr>
          </a:p>
        </p:txBody>
      </p:sp>
      <p:sp>
        <p:nvSpPr>
          <p:cNvPr id="174" name="Ellipse 173"/>
          <p:cNvSpPr/>
          <p:nvPr/>
        </p:nvSpPr>
        <p:spPr>
          <a:xfrm>
            <a:off x="4644773" y="3173702"/>
            <a:ext cx="49115" cy="47935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33350" indent="-133350" algn="ctr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kern="0" smtClean="0">
              <a:solidFill>
                <a:srgbClr val="0F2F45"/>
              </a:solidFill>
              <a:latin typeface="Century Gothic" pitchFamily="34" charset="0"/>
            </a:endParaRPr>
          </a:p>
        </p:txBody>
      </p:sp>
      <p:sp>
        <p:nvSpPr>
          <p:cNvPr id="175" name="Ellipse 174"/>
          <p:cNvSpPr/>
          <p:nvPr/>
        </p:nvSpPr>
        <p:spPr>
          <a:xfrm>
            <a:off x="4478386" y="3143754"/>
            <a:ext cx="49115" cy="47935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33350" indent="-133350" algn="ctr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kern="0" smtClean="0">
              <a:solidFill>
                <a:srgbClr val="0F2F45"/>
              </a:solidFill>
              <a:latin typeface="Century Gothic" pitchFamily="34" charset="0"/>
            </a:endParaRPr>
          </a:p>
        </p:txBody>
      </p:sp>
      <p:sp>
        <p:nvSpPr>
          <p:cNvPr id="176" name="Ellipse 175"/>
          <p:cNvSpPr/>
          <p:nvPr/>
        </p:nvSpPr>
        <p:spPr>
          <a:xfrm>
            <a:off x="4372851" y="2767383"/>
            <a:ext cx="49115" cy="47935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33350" indent="-133350" algn="ctr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kern="0" smtClean="0">
              <a:solidFill>
                <a:srgbClr val="0F2F45"/>
              </a:solidFill>
              <a:latin typeface="Century Gothic" pitchFamily="34" charset="0"/>
            </a:endParaRPr>
          </a:p>
        </p:txBody>
      </p:sp>
      <p:sp>
        <p:nvSpPr>
          <p:cNvPr id="177" name="Ellipse 176"/>
          <p:cNvSpPr/>
          <p:nvPr/>
        </p:nvSpPr>
        <p:spPr>
          <a:xfrm>
            <a:off x="4726933" y="3310074"/>
            <a:ext cx="49115" cy="47935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33350" indent="-133350" algn="ctr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kern="0" smtClean="0">
              <a:solidFill>
                <a:srgbClr val="0F2F45"/>
              </a:solidFill>
              <a:latin typeface="Century Gothic" pitchFamily="34" charset="0"/>
            </a:endParaRPr>
          </a:p>
        </p:txBody>
      </p:sp>
      <p:sp>
        <p:nvSpPr>
          <p:cNvPr id="178" name="Ellipse 177"/>
          <p:cNvSpPr/>
          <p:nvPr/>
        </p:nvSpPr>
        <p:spPr>
          <a:xfrm>
            <a:off x="5207048" y="2974685"/>
            <a:ext cx="49115" cy="47935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33350" indent="-133350" algn="ctr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kern="0" smtClean="0">
              <a:solidFill>
                <a:srgbClr val="0F2F45"/>
              </a:solidFill>
              <a:latin typeface="Century Gothic" pitchFamily="34" charset="0"/>
            </a:endParaRPr>
          </a:p>
        </p:txBody>
      </p:sp>
      <p:sp>
        <p:nvSpPr>
          <p:cNvPr id="179" name="Ellipse 178"/>
          <p:cNvSpPr/>
          <p:nvPr/>
        </p:nvSpPr>
        <p:spPr>
          <a:xfrm>
            <a:off x="4320797" y="314432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2</a:t>
            </a:r>
          </a:p>
        </p:txBody>
      </p:sp>
      <p:cxnSp>
        <p:nvCxnSpPr>
          <p:cNvPr id="180" name="Connecteur droit 179"/>
          <p:cNvCxnSpPr/>
          <p:nvPr/>
        </p:nvCxnSpPr>
        <p:spPr>
          <a:xfrm>
            <a:off x="6059809" y="1564935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ZoneTexte 180"/>
          <p:cNvSpPr txBox="1"/>
          <p:nvPr/>
        </p:nvSpPr>
        <p:spPr>
          <a:xfrm>
            <a:off x="6293808" y="1637263"/>
            <a:ext cx="1852666" cy="24622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Connexion de Kasserine, Sidi </a:t>
            </a:r>
            <a:r>
              <a:rPr lang="fr-FR" sz="800" b="1" dirty="0" err="1" smtClean="0">
                <a:latin typeface="Century Gothic" pitchFamily="34" charset="0"/>
              </a:rPr>
              <a:t>Bouzid</a:t>
            </a:r>
            <a:r>
              <a:rPr lang="fr-FR" sz="800" b="1" dirty="0" smtClean="0">
                <a:latin typeface="Century Gothic" pitchFamily="34" charset="0"/>
              </a:rPr>
              <a:t> et Gafsa à l’Autoroute A1</a:t>
            </a:r>
          </a:p>
        </p:txBody>
      </p:sp>
      <p:sp>
        <p:nvSpPr>
          <p:cNvPr id="182" name="Ellipse 181"/>
          <p:cNvSpPr/>
          <p:nvPr/>
        </p:nvSpPr>
        <p:spPr>
          <a:xfrm>
            <a:off x="6084168" y="168627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2</a:t>
            </a:r>
          </a:p>
        </p:txBody>
      </p:sp>
      <p:cxnSp>
        <p:nvCxnSpPr>
          <p:cNvPr id="183" name="Connecteur droit 182"/>
          <p:cNvCxnSpPr/>
          <p:nvPr/>
        </p:nvCxnSpPr>
        <p:spPr>
          <a:xfrm flipV="1">
            <a:off x="8155139" y="1661342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ZoneTexte 183"/>
          <p:cNvSpPr txBox="1"/>
          <p:nvPr/>
        </p:nvSpPr>
        <p:spPr>
          <a:xfrm>
            <a:off x="8163004" y="1672802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1200</a:t>
            </a:r>
          </a:p>
        </p:txBody>
      </p:sp>
      <p:sp>
        <p:nvSpPr>
          <p:cNvPr id="185" name="ZoneTexte 184"/>
          <p:cNvSpPr txBox="1"/>
          <p:nvPr/>
        </p:nvSpPr>
        <p:spPr>
          <a:xfrm>
            <a:off x="5040781" y="1079619"/>
            <a:ext cx="252000" cy="92333"/>
          </a:xfrm>
          <a:prstGeom prst="rect">
            <a:avLst/>
          </a:prstGeom>
          <a:ln w="6350">
            <a:solidFill>
              <a:schemeClr val="bg2">
                <a:lumMod val="2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600" b="1" kern="0" dirty="0" smtClean="0">
                <a:latin typeface="Century Gothic" pitchFamily="34" charset="0"/>
              </a:rPr>
              <a:t>Tunis</a:t>
            </a:r>
          </a:p>
        </p:txBody>
      </p:sp>
      <p:sp>
        <p:nvSpPr>
          <p:cNvPr id="186" name="ZoneTexte 185"/>
          <p:cNvSpPr txBox="1"/>
          <p:nvPr/>
        </p:nvSpPr>
        <p:spPr>
          <a:xfrm>
            <a:off x="5439325" y="2764814"/>
            <a:ext cx="252000" cy="92333"/>
          </a:xfrm>
          <a:prstGeom prst="rect">
            <a:avLst/>
          </a:prstGeom>
          <a:ln w="6350">
            <a:solidFill>
              <a:schemeClr val="bg2">
                <a:lumMod val="2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600" b="1" kern="0" dirty="0" smtClean="0">
                <a:latin typeface="Century Gothic" pitchFamily="34" charset="0"/>
              </a:rPr>
              <a:t>Sfax</a:t>
            </a:r>
          </a:p>
        </p:txBody>
      </p:sp>
      <p:sp>
        <p:nvSpPr>
          <p:cNvPr id="187" name="ZoneTexte 186"/>
          <p:cNvSpPr txBox="1"/>
          <p:nvPr/>
        </p:nvSpPr>
        <p:spPr>
          <a:xfrm>
            <a:off x="6070259" y="1010860"/>
            <a:ext cx="1355777" cy="16158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050" b="1" cap="small" dirty="0" smtClean="0">
                <a:solidFill>
                  <a:srgbClr val="FF0000"/>
                </a:solidFill>
                <a:latin typeface="Century Gothic" pitchFamily="34" charset="0"/>
              </a:rPr>
              <a:t>Intitulé du Projet</a:t>
            </a:r>
          </a:p>
        </p:txBody>
      </p:sp>
      <p:sp>
        <p:nvSpPr>
          <p:cNvPr id="188" name="ZoneTexte 187"/>
          <p:cNvSpPr txBox="1"/>
          <p:nvPr/>
        </p:nvSpPr>
        <p:spPr>
          <a:xfrm>
            <a:off x="7887855" y="1001678"/>
            <a:ext cx="718476" cy="16158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050" b="1" dirty="0" smtClean="0">
                <a:solidFill>
                  <a:srgbClr val="FF0000"/>
                </a:solidFill>
                <a:latin typeface="Century Gothic" pitchFamily="34" charset="0"/>
              </a:rPr>
              <a:t>Coût (MD)</a:t>
            </a:r>
          </a:p>
        </p:txBody>
      </p:sp>
    </p:spTree>
    <p:extLst>
      <p:ext uri="{BB962C8B-B14F-4D97-AF65-F5344CB8AC3E}">
        <p14:creationId xmlns:p14="http://schemas.microsoft.com/office/powerpoint/2010/main" val="349086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0564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800">
              <a:solidFill>
                <a:prstClr val="white"/>
              </a:solidFill>
              <a:latin typeface="Simplified Arabic"/>
              <a:cs typeface="Simplified Arabic"/>
              <a:sym typeface="Simplified Arabic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04664" y="144676"/>
            <a:ext cx="8686800" cy="7233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fr-FR" b="1" cap="small" dirty="0">
                <a:solidFill>
                  <a:schemeClr val="bg2"/>
                </a:solidFill>
                <a:latin typeface="Century Gothic" panose="020B0502020202020204" pitchFamily="34" charset="0"/>
              </a:rPr>
              <a:t>6. Objectifs, Réformes et Projets du </a:t>
            </a:r>
            <a:r>
              <a:rPr lang="fr-FR" b="1" cap="small" dirty="0" smtClean="0">
                <a:solidFill>
                  <a:schemeClr val="bg2"/>
                </a:solidFill>
                <a:latin typeface="Century Gothic" panose="020B0502020202020204" pitchFamily="34" charset="0"/>
              </a:rPr>
              <a:t>Plan : Sélection de Projets</a:t>
            </a:r>
          </a:p>
          <a:p>
            <a:pPr marL="268288">
              <a:defRPr/>
            </a:pPr>
            <a:r>
              <a:rPr lang="fr-FR" sz="1600" cap="small" dirty="0" smtClean="0">
                <a:solidFill>
                  <a:schemeClr val="bg2"/>
                </a:solidFill>
                <a:latin typeface="Century Gothic" panose="020B0502020202020204" pitchFamily="34" charset="0"/>
              </a:rPr>
              <a:t>Cartographie Des Projets du Plan: </a:t>
            </a:r>
            <a:r>
              <a:rPr lang="fr-FR" sz="1600" cap="small" dirty="0" smtClean="0">
                <a:solidFill>
                  <a:schemeClr val="bg2"/>
                </a:solidFill>
                <a:latin typeface="Century Gothic" pitchFamily="34" charset="0"/>
                <a:cs typeface="Century Gothic"/>
              </a:rPr>
              <a:t>Energie et développement durable</a:t>
            </a:r>
          </a:p>
          <a:p>
            <a:pPr marL="268288">
              <a:defRPr/>
            </a:pPr>
            <a:endParaRPr lang="fr-FR" sz="1600" cap="small" dirty="0" smtClean="0">
              <a:solidFill>
                <a:schemeClr val="bg2"/>
              </a:solidFill>
              <a:latin typeface="Century Gothic" panose="020B0502020202020204" pitchFamily="34" charset="0"/>
              <a:cs typeface="Arial" charset="0"/>
            </a:endParaRPr>
          </a:p>
        </p:txBody>
      </p:sp>
      <p:pic>
        <p:nvPicPr>
          <p:cNvPr id="189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78" y="2817732"/>
            <a:ext cx="370837" cy="374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0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96" y="4863855"/>
            <a:ext cx="308370" cy="270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1" name="Picture 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80" y="3334609"/>
            <a:ext cx="362341" cy="360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2" name="Picture 8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65"/>
          <a:stretch/>
        </p:blipFill>
        <p:spPr bwMode="auto">
          <a:xfrm>
            <a:off x="663784" y="5339868"/>
            <a:ext cx="359841" cy="360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3" name="Picture 11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20" y="4342163"/>
            <a:ext cx="360067" cy="35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" name="Picture 1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55" y="2315532"/>
            <a:ext cx="399246" cy="410004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" name="Picture 1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07420"/>
            <a:ext cx="382730" cy="37027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6" name="Picture 14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57" y="1807535"/>
            <a:ext cx="378070" cy="36398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7" name="Picture 16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41" y="3820083"/>
            <a:ext cx="360474" cy="360474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8" name="Picture 15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651" y="5815595"/>
            <a:ext cx="435695" cy="388369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199" name="Groupe 11"/>
          <p:cNvGrpSpPr/>
          <p:nvPr/>
        </p:nvGrpSpPr>
        <p:grpSpPr>
          <a:xfrm>
            <a:off x="3117849" y="971433"/>
            <a:ext cx="2704072" cy="5333483"/>
            <a:chOff x="3176092" y="1256435"/>
            <a:chExt cx="2582160" cy="5153838"/>
          </a:xfrm>
        </p:grpSpPr>
        <p:grpSp>
          <p:nvGrpSpPr>
            <p:cNvPr id="200" name="Groupe 21"/>
            <p:cNvGrpSpPr/>
            <p:nvPr/>
          </p:nvGrpSpPr>
          <p:grpSpPr>
            <a:xfrm>
              <a:off x="3176092" y="1256435"/>
              <a:ext cx="2582160" cy="5153838"/>
              <a:chOff x="3566366" y="1241973"/>
              <a:chExt cx="2397109" cy="5044527"/>
            </a:xfrm>
          </p:grpSpPr>
          <p:pic>
            <p:nvPicPr>
              <p:cNvPr id="203" name="Picture 2" descr="http://d-maps.com/m/africa/tunisie/tunisie70.gif"/>
              <p:cNvPicPr>
                <a:picLocks noChangeAspect="1" noChangeArrowheads="1"/>
              </p:cNvPicPr>
              <p:nvPr/>
            </p:nvPicPr>
            <p:blipFill rotWithShape="1"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922" t="892" r="12966" b="1705"/>
              <a:stretch/>
            </p:blipFill>
            <p:spPr bwMode="auto">
              <a:xfrm>
                <a:off x="3566366" y="1243013"/>
                <a:ext cx="2397109" cy="50434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4" name="Picture 4"/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BEBA8EAE-BF5A-486C-A8C5-ECC9F3942E4B}">
                    <a14:imgProps xmlns:a14="http://schemas.microsoft.com/office/drawing/2010/main">
                      <a14:imgLayer r:embed="rId20">
                        <a14:imgEffect>
                          <a14:sharpenSoften amount="5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87648" y="1241973"/>
                <a:ext cx="202982" cy="1778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5" name="Forme libre 204"/>
              <p:cNvSpPr/>
              <p:nvPr/>
            </p:nvSpPr>
            <p:spPr>
              <a:xfrm>
                <a:off x="5647090" y="1319642"/>
                <a:ext cx="293525" cy="309111"/>
              </a:xfrm>
              <a:custGeom>
                <a:avLst/>
                <a:gdLst>
                  <a:gd name="connsiteX0" fmla="*/ 0 w 647591"/>
                  <a:gd name="connsiteY0" fmla="*/ 432993 h 432993"/>
                  <a:gd name="connsiteX1" fmla="*/ 146050 w 647591"/>
                  <a:gd name="connsiteY1" fmla="*/ 248843 h 432993"/>
                  <a:gd name="connsiteX2" fmla="*/ 431800 w 647591"/>
                  <a:gd name="connsiteY2" fmla="*/ 121843 h 432993"/>
                  <a:gd name="connsiteX3" fmla="*/ 628650 w 647591"/>
                  <a:gd name="connsiteY3" fmla="*/ 7543 h 432993"/>
                  <a:gd name="connsiteX4" fmla="*/ 628650 w 647591"/>
                  <a:gd name="connsiteY4" fmla="*/ 20243 h 4329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7591" h="432993">
                    <a:moveTo>
                      <a:pt x="0" y="432993"/>
                    </a:moveTo>
                    <a:cubicBezTo>
                      <a:pt x="37041" y="366847"/>
                      <a:pt x="74083" y="300701"/>
                      <a:pt x="146050" y="248843"/>
                    </a:cubicBezTo>
                    <a:cubicBezTo>
                      <a:pt x="218017" y="196985"/>
                      <a:pt x="351367" y="162060"/>
                      <a:pt x="431800" y="121843"/>
                    </a:cubicBezTo>
                    <a:cubicBezTo>
                      <a:pt x="512233" y="81626"/>
                      <a:pt x="595842" y="24476"/>
                      <a:pt x="628650" y="7543"/>
                    </a:cubicBezTo>
                    <a:cubicBezTo>
                      <a:pt x="661458" y="-9390"/>
                      <a:pt x="645054" y="5426"/>
                      <a:pt x="628650" y="20243"/>
                    </a:cubicBezTo>
                  </a:path>
                </a:pathLst>
              </a:cu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atin typeface="Century Gothic" pitchFamily="34" charset="0"/>
                </a:endParaRPr>
              </a:p>
            </p:txBody>
          </p:sp>
          <p:pic>
            <p:nvPicPr>
              <p:cNvPr id="206" name="Picture 3"/>
              <p:cNvPicPr>
                <a:picLocks noChangeAspect="1" noChangeArrowheads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95546" y="1758293"/>
                <a:ext cx="275030" cy="277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" name="Picture 3"/>
              <p:cNvPicPr>
                <a:picLocks noChangeAspect="1" noChangeArrowheads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2114" y="3730243"/>
                <a:ext cx="275030" cy="277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" name="Picture 4"/>
              <p:cNvPicPr>
                <a:picLocks noChangeAspect="1" noChangeArrowheads="1"/>
              </p:cNvPicPr>
              <p:nvPr/>
            </p:nvPicPr>
            <p:blipFill>
              <a:blip r:embed="rId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4026" y="3932886"/>
                <a:ext cx="268729" cy="2673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9" name="Picture 4"/>
              <p:cNvPicPr>
                <a:picLocks noChangeAspect="1" noChangeArrowheads="1"/>
              </p:cNvPicPr>
              <p:nvPr/>
            </p:nvPicPr>
            <p:blipFill>
              <a:blip r:embed="rId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31263" y="3089648"/>
                <a:ext cx="268729" cy="2673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0" name="Picture 4"/>
              <p:cNvPicPr>
                <a:picLocks noChangeAspect="1" noChangeArrowheads="1"/>
              </p:cNvPicPr>
              <p:nvPr/>
            </p:nvPicPr>
            <p:blipFill>
              <a:blip r:embed="rId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57640" y="4365104"/>
                <a:ext cx="268729" cy="2673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1" name="Picture 4"/>
              <p:cNvPicPr>
                <a:picLocks noChangeAspect="1" noChangeArrowheads="1"/>
              </p:cNvPicPr>
              <p:nvPr/>
            </p:nvPicPr>
            <p:blipFill>
              <a:blip r:embed="rId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95471" y="3520976"/>
                <a:ext cx="268729" cy="26734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2" name="Picture 4"/>
              <p:cNvPicPr>
                <a:picLocks noChangeAspect="1" noChangeArrowheads="1"/>
              </p:cNvPicPr>
              <p:nvPr/>
            </p:nvPicPr>
            <p:blipFill>
              <a:blip r:embed="rId2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95470" y="3897300"/>
                <a:ext cx="268729" cy="26734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3" name="Picture 8"/>
              <p:cNvPicPr>
                <a:picLocks noChangeAspect="1" noChangeArrowheads="1"/>
              </p:cNvPicPr>
              <p:nvPr/>
            </p:nvPicPr>
            <p:blipFill>
              <a:blip r:embed="rId2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57956" y="2386701"/>
                <a:ext cx="216263" cy="2502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4" name="Forme libre 213"/>
              <p:cNvSpPr/>
              <p:nvPr/>
            </p:nvSpPr>
            <p:spPr>
              <a:xfrm>
                <a:off x="5255968" y="2146519"/>
                <a:ext cx="182966" cy="594110"/>
              </a:xfrm>
              <a:custGeom>
                <a:avLst/>
                <a:gdLst>
                  <a:gd name="connsiteX0" fmla="*/ 161376 w 182966"/>
                  <a:gd name="connsiteY0" fmla="*/ 614362 h 614362"/>
                  <a:gd name="connsiteX1" fmla="*/ 180426 w 182966"/>
                  <a:gd name="connsiteY1" fmla="*/ 509587 h 614362"/>
                  <a:gd name="connsiteX2" fmla="*/ 111370 w 182966"/>
                  <a:gd name="connsiteY2" fmla="*/ 321468 h 614362"/>
                  <a:gd name="connsiteX3" fmla="*/ 1832 w 182966"/>
                  <a:gd name="connsiteY3" fmla="*/ 128587 h 614362"/>
                  <a:gd name="connsiteX4" fmla="*/ 39932 w 182966"/>
                  <a:gd name="connsiteY4" fmla="*/ 0 h 614362"/>
                  <a:gd name="connsiteX5" fmla="*/ 39932 w 182966"/>
                  <a:gd name="connsiteY5" fmla="*/ 0 h 6143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2966" h="614362">
                    <a:moveTo>
                      <a:pt x="161376" y="614362"/>
                    </a:moveTo>
                    <a:cubicBezTo>
                      <a:pt x="175068" y="586382"/>
                      <a:pt x="188760" y="558403"/>
                      <a:pt x="180426" y="509587"/>
                    </a:cubicBezTo>
                    <a:cubicBezTo>
                      <a:pt x="172092" y="460771"/>
                      <a:pt x="141136" y="384968"/>
                      <a:pt x="111370" y="321468"/>
                    </a:cubicBezTo>
                    <a:cubicBezTo>
                      <a:pt x="81604" y="257968"/>
                      <a:pt x="13738" y="182165"/>
                      <a:pt x="1832" y="128587"/>
                    </a:cubicBezTo>
                    <a:cubicBezTo>
                      <a:pt x="-10074" y="75009"/>
                      <a:pt x="39932" y="0"/>
                      <a:pt x="39932" y="0"/>
                    </a:cubicBezTo>
                    <a:lnTo>
                      <a:pt x="39932" y="0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latin typeface="Century Gothic" pitchFamily="34" charset="0"/>
                </a:endParaRPr>
              </a:p>
            </p:txBody>
          </p:sp>
          <p:sp>
            <p:nvSpPr>
              <p:cNvPr id="215" name="Ellipse 214"/>
              <p:cNvSpPr/>
              <p:nvPr/>
            </p:nvSpPr>
            <p:spPr>
              <a:xfrm>
                <a:off x="5393215" y="2740629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marL="133350" indent="-133350" algn="ctr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endParaRPr lang="fr-FR" sz="1200" kern="0" smtClean="0">
                  <a:solidFill>
                    <a:srgbClr val="0F2F45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216" name="Ellipse 215"/>
              <p:cNvSpPr/>
              <p:nvPr/>
            </p:nvSpPr>
            <p:spPr>
              <a:xfrm>
                <a:off x="5269144" y="2132856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marL="133350" indent="-133350" algn="ctr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endParaRPr lang="fr-FR" sz="1200" kern="0" smtClean="0">
                  <a:solidFill>
                    <a:srgbClr val="0F2F45"/>
                  </a:solidFill>
                  <a:latin typeface="Century Gothic" pitchFamily="34" charset="0"/>
                </a:endParaRPr>
              </a:p>
            </p:txBody>
          </p:sp>
          <p:pic>
            <p:nvPicPr>
              <p:cNvPr id="217" name="Picture 11"/>
              <p:cNvPicPr>
                <a:picLocks noChangeAspect="1" noChangeArrowheads="1"/>
              </p:cNvPicPr>
              <p:nvPr/>
            </p:nvPicPr>
            <p:blipFill>
              <a:blip r:embed="rId2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79912" y="3524521"/>
                <a:ext cx="267042" cy="2637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8" name="Picture 12"/>
              <p:cNvPicPr>
                <a:picLocks noChangeAspect="1" noChangeArrowheads="1"/>
              </p:cNvPicPr>
              <p:nvPr/>
            </p:nvPicPr>
            <p:blipFill>
              <a:blip r:embed="rId2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755" y="3397502"/>
                <a:ext cx="296099" cy="304078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9" name="Picture 13"/>
              <p:cNvPicPr>
                <a:picLocks noChangeAspect="1" noChangeArrowheads="1"/>
              </p:cNvPicPr>
              <p:nvPr/>
            </p:nvPicPr>
            <p:blipFill>
              <a:blip r:embed="rId2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63601" y="2771733"/>
                <a:ext cx="283850" cy="274613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0" name="Picture 14"/>
              <p:cNvPicPr>
                <a:picLocks noChangeAspect="1" noChangeArrowheads="1"/>
              </p:cNvPicPr>
              <p:nvPr/>
            </p:nvPicPr>
            <p:blipFill>
              <a:blip r:embed="rId2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88750" y="1596436"/>
                <a:ext cx="280394" cy="269945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1" name="Picture 16"/>
              <p:cNvPicPr>
                <a:picLocks noChangeAspect="1" noChangeArrowheads="1"/>
              </p:cNvPicPr>
              <p:nvPr/>
            </p:nvPicPr>
            <p:blipFill>
              <a:blip r:embed="rId2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52377" y="2988929"/>
                <a:ext cx="267344" cy="267344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2" name="Picture 15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57119" y="4114123"/>
                <a:ext cx="190230" cy="169567"/>
              </a:xfrm>
              <a:prstGeom prst="ellipse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223" name="Picture 15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86049" y="2816174"/>
                <a:ext cx="190230" cy="169567"/>
              </a:xfrm>
              <a:prstGeom prst="ellipse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224" name="Picture 15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92533" y="2593921"/>
                <a:ext cx="190230" cy="169567"/>
              </a:xfrm>
              <a:prstGeom prst="ellipse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225" name="Picture 15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02303" y="2178575"/>
                <a:ext cx="190230" cy="169567"/>
              </a:xfrm>
              <a:prstGeom prst="ellipse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226" name="Picture 15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6056" y="1412776"/>
                <a:ext cx="190230" cy="169567"/>
              </a:xfrm>
              <a:prstGeom prst="ellipse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227" name="Picture 15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73371" y="1496424"/>
                <a:ext cx="190230" cy="169567"/>
              </a:xfrm>
              <a:prstGeom prst="ellipse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228" name="Picture 15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25541" y="2342239"/>
                <a:ext cx="190230" cy="169567"/>
              </a:xfrm>
              <a:prstGeom prst="ellipse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229" name="Picture 15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85344" y="1724935"/>
                <a:ext cx="190230" cy="169567"/>
              </a:xfrm>
              <a:prstGeom prst="ellipse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230" name="Picture 15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31254" y="1644881"/>
                <a:ext cx="190230" cy="169567"/>
              </a:xfrm>
              <a:prstGeom prst="ellipse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231" name="Picture 15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72421" y="1852421"/>
                <a:ext cx="190230" cy="169567"/>
              </a:xfrm>
              <a:prstGeom prst="ellipse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232" name="Picture 15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56094" y="4066558"/>
                <a:ext cx="190230" cy="169567"/>
              </a:xfrm>
              <a:prstGeom prst="ellipse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233" name="Picture 15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07557" y="2147318"/>
                <a:ext cx="190230" cy="169567"/>
              </a:xfrm>
              <a:prstGeom prst="ellipse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234" name="Picture 15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11960" y="1963289"/>
                <a:ext cx="190230" cy="169567"/>
              </a:xfrm>
              <a:prstGeom prst="ellipse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235" name="Picture 15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8911" y="2159799"/>
                <a:ext cx="190230" cy="169567"/>
              </a:xfrm>
              <a:prstGeom prst="ellipse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236" name="Picture 15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32513" y="3276116"/>
                <a:ext cx="190230" cy="169567"/>
              </a:xfrm>
              <a:prstGeom prst="ellipse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237" name="Picture 15"/>
              <p:cNvPicPr>
                <a:picLocks noChangeAspect="1" noChangeArrowheads="1"/>
              </p:cNvPicPr>
              <p:nvPr/>
            </p:nvPicPr>
            <p:blipFill>
              <a:blip r:embed="rId30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1">
                        <a14:imgEffect>
                          <a14:brightnessContrast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46061" y="3103884"/>
                <a:ext cx="190230" cy="169567"/>
              </a:xfrm>
              <a:prstGeom prst="ellipse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238" name="Picture 15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64171" y="3356992"/>
                <a:ext cx="190230" cy="169567"/>
              </a:xfrm>
              <a:prstGeom prst="ellipse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239" name="Picture 15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20072" y="2613979"/>
                <a:ext cx="190230" cy="169567"/>
              </a:xfrm>
              <a:prstGeom prst="ellipse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240" name="Picture 15"/>
              <p:cNvPicPr>
                <a:picLocks noChangeAspect="1" noChangeArrowheads="1"/>
              </p:cNvPicPr>
              <p:nvPr/>
            </p:nvPicPr>
            <p:blipFill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75062" y="3520419"/>
                <a:ext cx="190230" cy="169567"/>
              </a:xfrm>
              <a:prstGeom prst="ellipse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pic>
            <p:nvPicPr>
              <p:cNvPr id="241" name="Picture 3"/>
              <p:cNvPicPr>
                <a:picLocks noChangeAspect="1" noChangeArrowheads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6056" y="3861048"/>
                <a:ext cx="275030" cy="277518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01" name="Ellipse 200"/>
            <p:cNvSpPr/>
            <p:nvPr/>
          </p:nvSpPr>
          <p:spPr>
            <a:xfrm>
              <a:off x="5392819" y="1642931"/>
              <a:ext cx="49248" cy="4671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133350" indent="-133350" algn="ctr">
                <a:lnSpc>
                  <a:spcPct val="105000"/>
                </a:lnSpc>
                <a:buFont typeface="Arial" panose="020B0604020202020204" pitchFamily="34" charset="0"/>
                <a:buChar char="•"/>
              </a:pPr>
              <a:endParaRPr lang="fr-FR" sz="1200" kern="0" smtClean="0">
                <a:solidFill>
                  <a:srgbClr val="0F2F45"/>
                </a:solidFill>
                <a:latin typeface="Century Gothic" pitchFamily="34" charset="0"/>
              </a:endParaRPr>
            </a:p>
          </p:txBody>
        </p:sp>
        <p:sp>
          <p:nvSpPr>
            <p:cNvPr id="202" name="Ellipse 201"/>
            <p:cNvSpPr/>
            <p:nvPr/>
          </p:nvSpPr>
          <p:spPr>
            <a:xfrm>
              <a:off x="5709004" y="1296664"/>
              <a:ext cx="49248" cy="4671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133350" indent="-133350" algn="ctr">
                <a:lnSpc>
                  <a:spcPct val="105000"/>
                </a:lnSpc>
                <a:buFont typeface="Arial" panose="020B0604020202020204" pitchFamily="34" charset="0"/>
                <a:buChar char="•"/>
              </a:pPr>
              <a:endParaRPr lang="fr-FR" sz="1200" kern="0" smtClean="0">
                <a:solidFill>
                  <a:srgbClr val="0F2F45"/>
                </a:solidFill>
                <a:latin typeface="Century Gothic" pitchFamily="34" charset="0"/>
              </a:endParaRPr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2619062" y="5843924"/>
            <a:ext cx="870713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33350" indent="-133350" algn="ctr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kern="0" smtClean="0">
              <a:solidFill>
                <a:srgbClr val="0F2F45"/>
              </a:solidFill>
              <a:latin typeface="Century Gothic" pitchFamily="34" charset="0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3054418" y="947604"/>
            <a:ext cx="2849749" cy="530758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133350" indent="-133350" algn="ctr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kern="0" smtClean="0">
              <a:solidFill>
                <a:srgbClr val="0F2F45"/>
              </a:solidFill>
              <a:latin typeface="Century Gothic" pitchFamily="34" charset="0"/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5955740" y="947604"/>
            <a:ext cx="2648709" cy="530758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133350" indent="-133350" algn="ctr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kern="0" smtClean="0">
              <a:solidFill>
                <a:srgbClr val="0F2F45"/>
              </a:solidFill>
              <a:latin typeface="Century Gothic" pitchFamily="34" charset="0"/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539552" y="947604"/>
            <a:ext cx="2448272" cy="5307579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133350" indent="-133350" algn="ctr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fr-FR" sz="1200" kern="0" smtClean="0">
              <a:solidFill>
                <a:srgbClr val="0F2F45"/>
              </a:solidFill>
              <a:latin typeface="Century Gothic" pitchFamily="34" charset="0"/>
            </a:endParaRPr>
          </a:p>
        </p:txBody>
      </p:sp>
      <p:sp>
        <p:nvSpPr>
          <p:cNvPr id="246" name="ZoneTexte 245"/>
          <p:cNvSpPr txBox="1"/>
          <p:nvPr/>
        </p:nvSpPr>
        <p:spPr>
          <a:xfrm>
            <a:off x="1068603" y="1430813"/>
            <a:ext cx="1620636" cy="123111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Station à vapeur cycle combiné </a:t>
            </a:r>
            <a:endParaRPr lang="en-US" sz="800" b="1" dirty="0" smtClean="0">
              <a:latin typeface="Century Gothic" pitchFamily="34" charset="0"/>
            </a:endParaRPr>
          </a:p>
        </p:txBody>
      </p:sp>
      <p:sp>
        <p:nvSpPr>
          <p:cNvPr id="247" name="ZoneTexte 246"/>
          <p:cNvSpPr txBox="1"/>
          <p:nvPr/>
        </p:nvSpPr>
        <p:spPr>
          <a:xfrm>
            <a:off x="1068596" y="2882762"/>
            <a:ext cx="1914880" cy="24622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Centrale éolienne de production d’électricité</a:t>
            </a:r>
            <a:endParaRPr lang="fr-FR" sz="1200" b="1" kern="0" dirty="0" smtClean="0">
              <a:latin typeface="Century Gothic" pitchFamily="34" charset="0"/>
            </a:endParaRPr>
          </a:p>
        </p:txBody>
      </p:sp>
      <p:sp>
        <p:nvSpPr>
          <p:cNvPr id="248" name="Rectangle 247"/>
          <p:cNvSpPr/>
          <p:nvPr/>
        </p:nvSpPr>
        <p:spPr>
          <a:xfrm>
            <a:off x="1060984" y="3408853"/>
            <a:ext cx="191488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Station photovoltaïque de production d’électricité</a:t>
            </a:r>
            <a:endParaRPr lang="fr-FR" sz="800" b="1" dirty="0">
              <a:latin typeface="Century Gothic" pitchFamily="34" charset="0"/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1068596" y="3889862"/>
            <a:ext cx="166745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Station de dessalement d’eau de mer</a:t>
            </a:r>
            <a:endParaRPr lang="fr-FR" sz="800" b="1" dirty="0">
              <a:latin typeface="Century Gothic" pitchFamily="34" charset="0"/>
            </a:endParaRPr>
          </a:p>
        </p:txBody>
      </p:sp>
      <p:sp>
        <p:nvSpPr>
          <p:cNvPr id="250" name="ZoneTexte 249"/>
          <p:cNvSpPr txBox="1"/>
          <p:nvPr/>
        </p:nvSpPr>
        <p:spPr>
          <a:xfrm>
            <a:off x="1074363" y="2370774"/>
            <a:ext cx="1802676" cy="24622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Unité de production d’acide technique alimentaire</a:t>
            </a:r>
            <a:endParaRPr lang="fr-FR" sz="1200" b="1" kern="0" dirty="0" smtClean="0">
              <a:latin typeface="Century Gothic" pitchFamily="34" charset="0"/>
            </a:endParaRPr>
          </a:p>
        </p:txBody>
      </p:sp>
      <p:sp>
        <p:nvSpPr>
          <p:cNvPr id="251" name="ZoneTexte 250"/>
          <p:cNvSpPr txBox="1"/>
          <p:nvPr/>
        </p:nvSpPr>
        <p:spPr>
          <a:xfrm>
            <a:off x="1060982" y="1904389"/>
            <a:ext cx="1774581" cy="24622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Centrale électrique à cycle combiné</a:t>
            </a:r>
            <a:endParaRPr lang="fr-FR" sz="800" b="1" dirty="0">
              <a:latin typeface="Century Gothic" pitchFamily="34" charset="0"/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1068596" y="4458454"/>
            <a:ext cx="1796647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Gisement de phosphate</a:t>
            </a:r>
            <a:endParaRPr lang="fr-FR" sz="800" b="1" dirty="0">
              <a:latin typeface="Century Gothic" pitchFamily="34" charset="0"/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1068596" y="4928725"/>
            <a:ext cx="1802676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Projet d’interconnexion électrique</a:t>
            </a:r>
            <a:endParaRPr lang="fr-FR" dirty="0">
              <a:latin typeface="Century Gothic" pitchFamily="34" charset="0"/>
            </a:endParaRPr>
          </a:p>
        </p:txBody>
      </p:sp>
      <p:cxnSp>
        <p:nvCxnSpPr>
          <p:cNvPr id="254" name="Connecteur droit 253"/>
          <p:cNvCxnSpPr/>
          <p:nvPr/>
        </p:nvCxnSpPr>
        <p:spPr>
          <a:xfrm flipV="1">
            <a:off x="662147" y="1737680"/>
            <a:ext cx="2181661" cy="1788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cteur droit 254"/>
          <p:cNvCxnSpPr/>
          <p:nvPr/>
        </p:nvCxnSpPr>
        <p:spPr>
          <a:xfrm flipV="1">
            <a:off x="662147" y="2241736"/>
            <a:ext cx="2181661" cy="1788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cteur droit 255"/>
          <p:cNvCxnSpPr/>
          <p:nvPr/>
        </p:nvCxnSpPr>
        <p:spPr>
          <a:xfrm flipV="1">
            <a:off x="662147" y="2752430"/>
            <a:ext cx="2181661" cy="1788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cteur droit 256"/>
          <p:cNvCxnSpPr/>
          <p:nvPr/>
        </p:nvCxnSpPr>
        <p:spPr>
          <a:xfrm flipV="1">
            <a:off x="675969" y="3247368"/>
            <a:ext cx="2181661" cy="1788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cteur droit 257"/>
          <p:cNvCxnSpPr/>
          <p:nvPr/>
        </p:nvCxnSpPr>
        <p:spPr>
          <a:xfrm flipV="1">
            <a:off x="675969" y="3750322"/>
            <a:ext cx="2181661" cy="1788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cteur droit 258"/>
          <p:cNvCxnSpPr/>
          <p:nvPr/>
        </p:nvCxnSpPr>
        <p:spPr>
          <a:xfrm flipV="1">
            <a:off x="681998" y="4248085"/>
            <a:ext cx="2181661" cy="1788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cteur droit 259"/>
          <p:cNvCxnSpPr/>
          <p:nvPr/>
        </p:nvCxnSpPr>
        <p:spPr>
          <a:xfrm flipV="1">
            <a:off x="675696" y="4763804"/>
            <a:ext cx="2181661" cy="1788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cteur droit 260"/>
          <p:cNvCxnSpPr/>
          <p:nvPr/>
        </p:nvCxnSpPr>
        <p:spPr>
          <a:xfrm flipV="1">
            <a:off x="675696" y="5243155"/>
            <a:ext cx="2181661" cy="1788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cteur droit 261"/>
          <p:cNvCxnSpPr/>
          <p:nvPr/>
        </p:nvCxnSpPr>
        <p:spPr>
          <a:xfrm flipV="1">
            <a:off x="675696" y="5780958"/>
            <a:ext cx="2181661" cy="1788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Rectangle 262"/>
          <p:cNvSpPr/>
          <p:nvPr/>
        </p:nvSpPr>
        <p:spPr>
          <a:xfrm>
            <a:off x="1068596" y="5885735"/>
            <a:ext cx="180267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Programme d'économie verte (Assainissement et eaux usées)</a:t>
            </a:r>
            <a:endParaRPr lang="fr-FR" dirty="0">
              <a:latin typeface="Century Gothic" pitchFamily="34" charset="0"/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1068596" y="5458729"/>
            <a:ext cx="1802676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sz="8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 pitchFamily="34" charset="0"/>
              </a:rPr>
              <a:t>Projet de Gazoduc </a:t>
            </a:r>
            <a:endParaRPr lang="en-US" b="1" dirty="0">
              <a:latin typeface="Century Gothic" pitchFamily="34" charset="0"/>
            </a:endParaRPr>
          </a:p>
        </p:txBody>
      </p:sp>
      <p:sp>
        <p:nvSpPr>
          <p:cNvPr id="265" name="ZoneTexte 264"/>
          <p:cNvSpPr txBox="1"/>
          <p:nvPr/>
        </p:nvSpPr>
        <p:spPr>
          <a:xfrm>
            <a:off x="662197" y="1013792"/>
            <a:ext cx="1662915" cy="3231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050" b="1" cap="small" dirty="0" smtClean="0">
                <a:solidFill>
                  <a:srgbClr val="FF0000"/>
                </a:solidFill>
                <a:latin typeface="Century Gothic" pitchFamily="34" charset="0"/>
              </a:rPr>
              <a:t>Type de Projets</a:t>
            </a:r>
          </a:p>
          <a:p>
            <a:endParaRPr lang="fr-FR" sz="1050" b="1" dirty="0" smtClean="0">
              <a:latin typeface="Century Gothic" pitchFamily="34" charset="0"/>
            </a:endParaRPr>
          </a:p>
        </p:txBody>
      </p:sp>
      <p:cxnSp>
        <p:nvCxnSpPr>
          <p:cNvPr id="266" name="Connecteur droit 265"/>
          <p:cNvCxnSpPr/>
          <p:nvPr/>
        </p:nvCxnSpPr>
        <p:spPr>
          <a:xfrm flipV="1">
            <a:off x="662147" y="1226630"/>
            <a:ext cx="2196000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Ellipse 266"/>
          <p:cNvSpPr/>
          <p:nvPr/>
        </p:nvSpPr>
        <p:spPr>
          <a:xfrm>
            <a:off x="6086628" y="141544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1</a:t>
            </a:r>
          </a:p>
        </p:txBody>
      </p:sp>
      <p:sp>
        <p:nvSpPr>
          <p:cNvPr id="268" name="Ellipse 267"/>
          <p:cNvSpPr/>
          <p:nvPr/>
        </p:nvSpPr>
        <p:spPr>
          <a:xfrm>
            <a:off x="6084168" y="191893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2</a:t>
            </a:r>
          </a:p>
        </p:txBody>
      </p:sp>
      <p:sp>
        <p:nvSpPr>
          <p:cNvPr id="269" name="Ellipse 268"/>
          <p:cNvSpPr/>
          <p:nvPr/>
        </p:nvSpPr>
        <p:spPr>
          <a:xfrm>
            <a:off x="6084168" y="342940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5</a:t>
            </a:r>
          </a:p>
        </p:txBody>
      </p:sp>
      <p:sp>
        <p:nvSpPr>
          <p:cNvPr id="270" name="Ellipse 269"/>
          <p:cNvSpPr/>
          <p:nvPr/>
        </p:nvSpPr>
        <p:spPr>
          <a:xfrm>
            <a:off x="6084168" y="443638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7</a:t>
            </a:r>
          </a:p>
        </p:txBody>
      </p:sp>
      <p:sp>
        <p:nvSpPr>
          <p:cNvPr id="271" name="Ellipse 270"/>
          <p:cNvSpPr/>
          <p:nvPr/>
        </p:nvSpPr>
        <p:spPr>
          <a:xfrm>
            <a:off x="6084168" y="544336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9</a:t>
            </a:r>
          </a:p>
        </p:txBody>
      </p:sp>
      <p:sp>
        <p:nvSpPr>
          <p:cNvPr id="272" name="Ellipse 271"/>
          <p:cNvSpPr/>
          <p:nvPr/>
        </p:nvSpPr>
        <p:spPr>
          <a:xfrm>
            <a:off x="6084167" y="5946849"/>
            <a:ext cx="145183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10</a:t>
            </a:r>
          </a:p>
        </p:txBody>
      </p:sp>
      <p:sp>
        <p:nvSpPr>
          <p:cNvPr id="273" name="Ellipse 272"/>
          <p:cNvSpPr/>
          <p:nvPr/>
        </p:nvSpPr>
        <p:spPr>
          <a:xfrm>
            <a:off x="6082560" y="493987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8</a:t>
            </a:r>
          </a:p>
        </p:txBody>
      </p:sp>
      <p:sp>
        <p:nvSpPr>
          <p:cNvPr id="274" name="Ellipse 273"/>
          <p:cNvSpPr/>
          <p:nvPr/>
        </p:nvSpPr>
        <p:spPr>
          <a:xfrm>
            <a:off x="6084168" y="242242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3</a:t>
            </a:r>
          </a:p>
        </p:txBody>
      </p:sp>
      <p:sp>
        <p:nvSpPr>
          <p:cNvPr id="275" name="Ellipse 274"/>
          <p:cNvSpPr/>
          <p:nvPr/>
        </p:nvSpPr>
        <p:spPr>
          <a:xfrm>
            <a:off x="6084168" y="292591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4</a:t>
            </a:r>
          </a:p>
        </p:txBody>
      </p:sp>
      <p:sp>
        <p:nvSpPr>
          <p:cNvPr id="276" name="Ellipse 275"/>
          <p:cNvSpPr/>
          <p:nvPr/>
        </p:nvSpPr>
        <p:spPr>
          <a:xfrm>
            <a:off x="6084168" y="393289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6</a:t>
            </a:r>
          </a:p>
        </p:txBody>
      </p:sp>
      <p:sp>
        <p:nvSpPr>
          <p:cNvPr id="277" name="ZoneTexte 276"/>
          <p:cNvSpPr txBox="1"/>
          <p:nvPr/>
        </p:nvSpPr>
        <p:spPr>
          <a:xfrm>
            <a:off x="6292691" y="1363607"/>
            <a:ext cx="1798364" cy="24622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  <a:ea typeface="Calibri"/>
                <a:cs typeface="Arial"/>
              </a:rPr>
              <a:t>Interconnexion électrique entre la Tunisie et l’Italie </a:t>
            </a:r>
            <a:endParaRPr lang="fr-FR" sz="800" b="1" dirty="0" smtClean="0">
              <a:latin typeface="Century Gothic" pitchFamily="34" charset="0"/>
            </a:endParaRPr>
          </a:p>
        </p:txBody>
      </p:sp>
      <p:sp>
        <p:nvSpPr>
          <p:cNvPr id="278" name="ZoneTexte 277"/>
          <p:cNvSpPr txBox="1"/>
          <p:nvPr/>
        </p:nvSpPr>
        <p:spPr>
          <a:xfrm>
            <a:off x="6277148" y="1869842"/>
            <a:ext cx="1884171" cy="24622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  <a:ea typeface="Calibri"/>
                <a:cs typeface="Arial"/>
              </a:rPr>
              <a:t>Station à vapeur cycle combiné à Skhira</a:t>
            </a:r>
            <a:endParaRPr lang="fr-FR" sz="800" b="1" dirty="0" smtClean="0">
              <a:latin typeface="Century Gothic" pitchFamily="34" charset="0"/>
            </a:endParaRPr>
          </a:p>
        </p:txBody>
      </p:sp>
      <p:sp>
        <p:nvSpPr>
          <p:cNvPr id="279" name="ZoneTexte 278"/>
          <p:cNvSpPr txBox="1"/>
          <p:nvPr/>
        </p:nvSpPr>
        <p:spPr>
          <a:xfrm>
            <a:off x="6271946" y="2354937"/>
            <a:ext cx="1837581" cy="24622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  <a:ea typeface="Calibri"/>
                <a:cs typeface="Arial"/>
              </a:rPr>
              <a:t>Centrale électrique à cycle combiné </a:t>
            </a:r>
            <a:r>
              <a:rPr lang="fr-FR" sz="800" b="1" dirty="0" err="1" smtClean="0">
                <a:latin typeface="Century Gothic" pitchFamily="34" charset="0"/>
                <a:ea typeface="Calibri"/>
                <a:cs typeface="Arial"/>
              </a:rPr>
              <a:t>Radès</a:t>
            </a:r>
            <a:r>
              <a:rPr lang="fr-FR" sz="800" b="1" dirty="0" smtClean="0">
                <a:latin typeface="Century Gothic" pitchFamily="34" charset="0"/>
                <a:ea typeface="Calibri"/>
                <a:cs typeface="Arial"/>
              </a:rPr>
              <a:t> </a:t>
            </a:r>
            <a:endParaRPr lang="fr-FR" sz="800" b="1" dirty="0" smtClean="0">
              <a:latin typeface="Century Gothic" pitchFamily="34" charset="0"/>
            </a:endParaRPr>
          </a:p>
        </p:txBody>
      </p:sp>
      <p:sp>
        <p:nvSpPr>
          <p:cNvPr id="280" name="ZoneTexte 279"/>
          <p:cNvSpPr txBox="1"/>
          <p:nvPr/>
        </p:nvSpPr>
        <p:spPr>
          <a:xfrm>
            <a:off x="6292692" y="2867740"/>
            <a:ext cx="1807600" cy="24622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0"/>
              </a:spcAft>
            </a:pPr>
            <a:r>
              <a:rPr lang="fr-FR" sz="800" b="1" dirty="0" smtClean="0">
                <a:latin typeface="Century Gothic" pitchFamily="34" charset="0"/>
                <a:ea typeface="Calibri"/>
                <a:cs typeface="Arial"/>
              </a:rPr>
              <a:t>Station de dessalement de l’eau de mer à Sfax </a:t>
            </a:r>
          </a:p>
        </p:txBody>
      </p:sp>
      <p:sp>
        <p:nvSpPr>
          <p:cNvPr id="281" name="ZoneTexte 280"/>
          <p:cNvSpPr txBox="1"/>
          <p:nvPr/>
        </p:nvSpPr>
        <p:spPr>
          <a:xfrm>
            <a:off x="6292691" y="3407673"/>
            <a:ext cx="1826073" cy="24622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Gisement de phosphate Nafta-Tozeur </a:t>
            </a:r>
          </a:p>
        </p:txBody>
      </p:sp>
      <p:sp>
        <p:nvSpPr>
          <p:cNvPr id="282" name="ZoneTexte 281"/>
          <p:cNvSpPr txBox="1"/>
          <p:nvPr/>
        </p:nvSpPr>
        <p:spPr>
          <a:xfrm>
            <a:off x="6292690" y="3867368"/>
            <a:ext cx="2023725" cy="28212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lvl="0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dirty="0" smtClean="0">
                <a:latin typeface="Century Gothic" pitchFamily="34" charset="0"/>
                <a:ea typeface="Calibri"/>
                <a:cs typeface="Arial"/>
              </a:rPr>
              <a:t>Centrale éolienne de production d’électricité El </a:t>
            </a:r>
            <a:r>
              <a:rPr lang="fr-FR" sz="800" b="1" dirty="0" err="1" smtClean="0">
                <a:latin typeface="Century Gothic" pitchFamily="34" charset="0"/>
                <a:ea typeface="Calibri"/>
                <a:cs typeface="Arial"/>
              </a:rPr>
              <a:t>Ktef</a:t>
            </a:r>
            <a:r>
              <a:rPr lang="fr-FR" sz="800" b="1" dirty="0" smtClean="0">
                <a:latin typeface="Century Gothic" pitchFamily="34" charset="0"/>
                <a:ea typeface="Calibri"/>
                <a:cs typeface="Arial"/>
              </a:rPr>
              <a:t>-Médenine</a:t>
            </a:r>
          </a:p>
        </p:txBody>
      </p:sp>
      <p:sp>
        <p:nvSpPr>
          <p:cNvPr id="283" name="ZoneTexte 282"/>
          <p:cNvSpPr txBox="1"/>
          <p:nvPr/>
        </p:nvSpPr>
        <p:spPr>
          <a:xfrm>
            <a:off x="6292689" y="4318001"/>
            <a:ext cx="1835312" cy="369332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fr-FR" sz="800" b="1" dirty="0" smtClean="0">
                <a:latin typeface="Century Gothic" pitchFamily="34" charset="0"/>
                <a:ea typeface="Calibri"/>
                <a:cs typeface="Arial"/>
              </a:rPr>
              <a:t>Centrale éolienne de production d’électricité Menzel </a:t>
            </a:r>
            <a:r>
              <a:rPr lang="fr-FR" sz="800" b="1" dirty="0" err="1" smtClean="0">
                <a:latin typeface="Century Gothic" pitchFamily="34" charset="0"/>
                <a:ea typeface="Calibri"/>
                <a:cs typeface="Arial"/>
              </a:rPr>
              <a:t>Djbel</a:t>
            </a:r>
            <a:r>
              <a:rPr lang="fr-FR" sz="800" b="1" dirty="0" smtClean="0">
                <a:latin typeface="Century Gothic" pitchFamily="34" charset="0"/>
                <a:ea typeface="Calibri"/>
                <a:cs typeface="Arial"/>
              </a:rPr>
              <a:t> Sidi </a:t>
            </a:r>
            <a:r>
              <a:rPr lang="fr-FR" sz="800" b="1" dirty="0" err="1" smtClean="0">
                <a:latin typeface="Century Gothic" pitchFamily="34" charset="0"/>
                <a:ea typeface="Calibri"/>
                <a:cs typeface="Arial"/>
              </a:rPr>
              <a:t>Abderahmen</a:t>
            </a:r>
            <a:r>
              <a:rPr lang="fr-FR" sz="800" b="1" dirty="0" smtClean="0">
                <a:latin typeface="Century Gothic" pitchFamily="34" charset="0"/>
                <a:ea typeface="Calibri"/>
                <a:cs typeface="Arial"/>
              </a:rPr>
              <a:t> -Nabeul</a:t>
            </a:r>
            <a:endParaRPr lang="fr-FR" sz="800" b="1" dirty="0" smtClean="0">
              <a:latin typeface="Century Gothic" pitchFamily="34" charset="0"/>
            </a:endParaRPr>
          </a:p>
        </p:txBody>
      </p:sp>
      <p:sp>
        <p:nvSpPr>
          <p:cNvPr id="284" name="ZoneTexte 283"/>
          <p:cNvSpPr txBox="1"/>
          <p:nvPr/>
        </p:nvSpPr>
        <p:spPr>
          <a:xfrm>
            <a:off x="6292691" y="5359019"/>
            <a:ext cx="1826073" cy="25149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Unité de production d’acide technique alimentaire à Gabes</a:t>
            </a:r>
          </a:p>
        </p:txBody>
      </p:sp>
      <p:sp>
        <p:nvSpPr>
          <p:cNvPr id="285" name="ZoneTexte 284"/>
          <p:cNvSpPr txBox="1"/>
          <p:nvPr/>
        </p:nvSpPr>
        <p:spPr>
          <a:xfrm>
            <a:off x="6292691" y="5904724"/>
            <a:ext cx="1844545" cy="255932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</a:rPr>
              <a:t>Stations photovoltaïques de production d’électricité</a:t>
            </a:r>
          </a:p>
        </p:txBody>
      </p:sp>
      <p:sp>
        <p:nvSpPr>
          <p:cNvPr id="286" name="ZoneTexte 285"/>
          <p:cNvSpPr txBox="1"/>
          <p:nvPr/>
        </p:nvSpPr>
        <p:spPr>
          <a:xfrm>
            <a:off x="6291083" y="4892396"/>
            <a:ext cx="2023725" cy="24622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800" b="1" dirty="0" smtClean="0">
                <a:latin typeface="Century Gothic" pitchFamily="34" charset="0"/>
                <a:ea typeface="Calibri"/>
                <a:cs typeface="Arial"/>
              </a:rPr>
              <a:t>Centrale éolienne de production d’électricité </a:t>
            </a:r>
            <a:r>
              <a:rPr lang="fr-FR" sz="800" b="1" dirty="0" err="1" smtClean="0">
                <a:latin typeface="Century Gothic" pitchFamily="34" charset="0"/>
                <a:ea typeface="Calibri"/>
                <a:cs typeface="Arial"/>
              </a:rPr>
              <a:t>Tbaga</a:t>
            </a:r>
            <a:r>
              <a:rPr lang="fr-FR" sz="800" b="1" dirty="0" smtClean="0">
                <a:latin typeface="Century Gothic" pitchFamily="34" charset="0"/>
                <a:ea typeface="Calibri"/>
                <a:cs typeface="Arial"/>
              </a:rPr>
              <a:t>-</a:t>
            </a:r>
            <a:r>
              <a:rPr lang="fr-FR" sz="800" b="1" dirty="0" err="1" smtClean="0">
                <a:latin typeface="Century Gothic" pitchFamily="34" charset="0"/>
                <a:ea typeface="Calibri"/>
                <a:cs typeface="Arial"/>
              </a:rPr>
              <a:t>Kébili</a:t>
            </a:r>
            <a:endParaRPr lang="fr-FR" sz="800" b="1" dirty="0">
              <a:latin typeface="Century Gothic" pitchFamily="34" charset="0"/>
            </a:endParaRPr>
          </a:p>
        </p:txBody>
      </p:sp>
      <p:cxnSp>
        <p:nvCxnSpPr>
          <p:cNvPr id="287" name="Connecteur droit 286"/>
          <p:cNvCxnSpPr/>
          <p:nvPr/>
        </p:nvCxnSpPr>
        <p:spPr>
          <a:xfrm>
            <a:off x="6031180" y="1693217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cteur droit 287"/>
          <p:cNvCxnSpPr/>
          <p:nvPr/>
        </p:nvCxnSpPr>
        <p:spPr>
          <a:xfrm>
            <a:off x="6059809" y="2198149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necteur droit 288"/>
          <p:cNvCxnSpPr/>
          <p:nvPr/>
        </p:nvCxnSpPr>
        <p:spPr>
          <a:xfrm>
            <a:off x="6059809" y="2703081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cteur droit 289"/>
          <p:cNvCxnSpPr/>
          <p:nvPr/>
        </p:nvCxnSpPr>
        <p:spPr>
          <a:xfrm>
            <a:off x="6059809" y="3208013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cteur droit 290"/>
          <p:cNvCxnSpPr/>
          <p:nvPr/>
        </p:nvCxnSpPr>
        <p:spPr>
          <a:xfrm>
            <a:off x="6059809" y="3712945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cteur droit 291"/>
          <p:cNvCxnSpPr/>
          <p:nvPr/>
        </p:nvCxnSpPr>
        <p:spPr>
          <a:xfrm>
            <a:off x="6059809" y="4217877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cteur droit 292"/>
          <p:cNvCxnSpPr/>
          <p:nvPr/>
        </p:nvCxnSpPr>
        <p:spPr>
          <a:xfrm>
            <a:off x="6059809" y="4722809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cteur droit 293"/>
          <p:cNvCxnSpPr/>
          <p:nvPr/>
        </p:nvCxnSpPr>
        <p:spPr>
          <a:xfrm>
            <a:off x="6059809" y="5227741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cteur droit 294"/>
          <p:cNvCxnSpPr/>
          <p:nvPr/>
        </p:nvCxnSpPr>
        <p:spPr>
          <a:xfrm>
            <a:off x="6070259" y="5732670"/>
            <a:ext cx="2448000" cy="0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cteur droit 295"/>
          <p:cNvCxnSpPr/>
          <p:nvPr/>
        </p:nvCxnSpPr>
        <p:spPr>
          <a:xfrm flipV="1">
            <a:off x="8162927" y="1386347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ZoneTexte 296"/>
          <p:cNvSpPr txBox="1"/>
          <p:nvPr/>
        </p:nvSpPr>
        <p:spPr>
          <a:xfrm>
            <a:off x="8170124" y="1402447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1500</a:t>
            </a:r>
          </a:p>
        </p:txBody>
      </p:sp>
      <p:cxnSp>
        <p:nvCxnSpPr>
          <p:cNvPr id="298" name="Connecteur droit 297"/>
          <p:cNvCxnSpPr/>
          <p:nvPr/>
        </p:nvCxnSpPr>
        <p:spPr>
          <a:xfrm flipV="1">
            <a:off x="8162927" y="1888617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necteur droit 298"/>
          <p:cNvCxnSpPr/>
          <p:nvPr/>
        </p:nvCxnSpPr>
        <p:spPr>
          <a:xfrm flipV="1">
            <a:off x="8162927" y="2390887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cteur droit 299"/>
          <p:cNvCxnSpPr/>
          <p:nvPr/>
        </p:nvCxnSpPr>
        <p:spPr>
          <a:xfrm flipV="1">
            <a:off x="8162927" y="2893157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necteur droit 300"/>
          <p:cNvCxnSpPr/>
          <p:nvPr/>
        </p:nvCxnSpPr>
        <p:spPr>
          <a:xfrm flipV="1">
            <a:off x="8162927" y="3395427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necteur droit 301"/>
          <p:cNvCxnSpPr/>
          <p:nvPr/>
        </p:nvCxnSpPr>
        <p:spPr>
          <a:xfrm flipV="1">
            <a:off x="8162927" y="3897697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cteur droit 302"/>
          <p:cNvCxnSpPr/>
          <p:nvPr/>
        </p:nvCxnSpPr>
        <p:spPr>
          <a:xfrm flipV="1">
            <a:off x="8162927" y="4399967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cteur droit 303"/>
          <p:cNvCxnSpPr/>
          <p:nvPr/>
        </p:nvCxnSpPr>
        <p:spPr>
          <a:xfrm flipV="1">
            <a:off x="8162927" y="5404507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cteur droit 304"/>
          <p:cNvCxnSpPr/>
          <p:nvPr/>
        </p:nvCxnSpPr>
        <p:spPr>
          <a:xfrm flipV="1">
            <a:off x="8162927" y="5906774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cteur droit 305"/>
          <p:cNvCxnSpPr/>
          <p:nvPr/>
        </p:nvCxnSpPr>
        <p:spPr>
          <a:xfrm flipV="1">
            <a:off x="8161319" y="4902237"/>
            <a:ext cx="0" cy="151299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ZoneTexte 306"/>
          <p:cNvSpPr txBox="1"/>
          <p:nvPr/>
        </p:nvSpPr>
        <p:spPr>
          <a:xfrm>
            <a:off x="8170792" y="1905320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684</a:t>
            </a:r>
          </a:p>
        </p:txBody>
      </p:sp>
      <p:sp>
        <p:nvSpPr>
          <p:cNvPr id="308" name="ZoneTexte 307"/>
          <p:cNvSpPr txBox="1"/>
          <p:nvPr/>
        </p:nvSpPr>
        <p:spPr>
          <a:xfrm>
            <a:off x="8170792" y="2408193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672</a:t>
            </a:r>
          </a:p>
        </p:txBody>
      </p:sp>
      <p:sp>
        <p:nvSpPr>
          <p:cNvPr id="309" name="ZoneTexte 308"/>
          <p:cNvSpPr txBox="1"/>
          <p:nvPr/>
        </p:nvSpPr>
        <p:spPr>
          <a:xfrm>
            <a:off x="8170792" y="2911066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650</a:t>
            </a:r>
          </a:p>
        </p:txBody>
      </p:sp>
      <p:sp>
        <p:nvSpPr>
          <p:cNvPr id="310" name="ZoneTexte 309"/>
          <p:cNvSpPr txBox="1"/>
          <p:nvPr/>
        </p:nvSpPr>
        <p:spPr>
          <a:xfrm>
            <a:off x="8170792" y="3413939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376</a:t>
            </a:r>
          </a:p>
        </p:txBody>
      </p:sp>
      <p:sp>
        <p:nvSpPr>
          <p:cNvPr id="311" name="ZoneTexte 310"/>
          <p:cNvSpPr txBox="1"/>
          <p:nvPr/>
        </p:nvSpPr>
        <p:spPr>
          <a:xfrm>
            <a:off x="8170792" y="3916812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270</a:t>
            </a:r>
          </a:p>
        </p:txBody>
      </p:sp>
      <p:sp>
        <p:nvSpPr>
          <p:cNvPr id="312" name="ZoneTexte 311"/>
          <p:cNvSpPr txBox="1"/>
          <p:nvPr/>
        </p:nvSpPr>
        <p:spPr>
          <a:xfrm>
            <a:off x="8170792" y="4419685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260</a:t>
            </a:r>
          </a:p>
        </p:txBody>
      </p:sp>
      <p:sp>
        <p:nvSpPr>
          <p:cNvPr id="313" name="ZoneTexte 312"/>
          <p:cNvSpPr txBox="1"/>
          <p:nvPr/>
        </p:nvSpPr>
        <p:spPr>
          <a:xfrm>
            <a:off x="8170792" y="5425431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200</a:t>
            </a:r>
          </a:p>
        </p:txBody>
      </p:sp>
      <p:sp>
        <p:nvSpPr>
          <p:cNvPr id="314" name="ZoneTexte 313"/>
          <p:cNvSpPr txBox="1"/>
          <p:nvPr/>
        </p:nvSpPr>
        <p:spPr>
          <a:xfrm>
            <a:off x="8170792" y="5928305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150</a:t>
            </a:r>
          </a:p>
        </p:txBody>
      </p:sp>
      <p:sp>
        <p:nvSpPr>
          <p:cNvPr id="315" name="ZoneTexte 314"/>
          <p:cNvSpPr txBox="1"/>
          <p:nvPr/>
        </p:nvSpPr>
        <p:spPr>
          <a:xfrm>
            <a:off x="8170792" y="4922558"/>
            <a:ext cx="309056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800" b="1" dirty="0" smtClean="0">
                <a:latin typeface="Century Gothic" pitchFamily="34" charset="0"/>
              </a:rPr>
              <a:t>240</a:t>
            </a:r>
          </a:p>
        </p:txBody>
      </p:sp>
      <p:sp>
        <p:nvSpPr>
          <p:cNvPr id="316" name="ZoneTexte 315"/>
          <p:cNvSpPr txBox="1"/>
          <p:nvPr/>
        </p:nvSpPr>
        <p:spPr>
          <a:xfrm>
            <a:off x="6070259" y="1010860"/>
            <a:ext cx="1355777" cy="16158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050" b="1" cap="small" dirty="0" smtClean="0">
                <a:solidFill>
                  <a:srgbClr val="FF0000"/>
                </a:solidFill>
                <a:latin typeface="Century Gothic" pitchFamily="34" charset="0"/>
              </a:rPr>
              <a:t>Intitulé du Projet</a:t>
            </a:r>
          </a:p>
        </p:txBody>
      </p:sp>
      <p:cxnSp>
        <p:nvCxnSpPr>
          <p:cNvPr id="317" name="Connecteur droit 316"/>
          <p:cNvCxnSpPr/>
          <p:nvPr/>
        </p:nvCxnSpPr>
        <p:spPr>
          <a:xfrm>
            <a:off x="6047772" y="1226629"/>
            <a:ext cx="2448000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ZoneTexte 317"/>
          <p:cNvSpPr txBox="1"/>
          <p:nvPr/>
        </p:nvSpPr>
        <p:spPr>
          <a:xfrm>
            <a:off x="7887855" y="1001678"/>
            <a:ext cx="718476" cy="16158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1050" b="1" dirty="0" smtClean="0">
                <a:solidFill>
                  <a:srgbClr val="FF0000"/>
                </a:solidFill>
                <a:latin typeface="Century Gothic" pitchFamily="34" charset="0"/>
              </a:rPr>
              <a:t>Coût (MD)</a:t>
            </a:r>
          </a:p>
        </p:txBody>
      </p:sp>
      <p:sp>
        <p:nvSpPr>
          <p:cNvPr id="319" name="Ellipse 318"/>
          <p:cNvSpPr/>
          <p:nvPr/>
        </p:nvSpPr>
        <p:spPr>
          <a:xfrm>
            <a:off x="5662349" y="119942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1</a:t>
            </a:r>
          </a:p>
        </p:txBody>
      </p:sp>
      <p:sp>
        <p:nvSpPr>
          <p:cNvPr id="320" name="Ellipse 319"/>
          <p:cNvSpPr/>
          <p:nvPr/>
        </p:nvSpPr>
        <p:spPr>
          <a:xfrm>
            <a:off x="4752815" y="2526103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2</a:t>
            </a:r>
          </a:p>
        </p:txBody>
      </p:sp>
      <p:sp>
        <p:nvSpPr>
          <p:cNvPr id="321" name="Ellipse 320"/>
          <p:cNvSpPr/>
          <p:nvPr/>
        </p:nvSpPr>
        <p:spPr>
          <a:xfrm>
            <a:off x="5000742" y="127032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3</a:t>
            </a:r>
          </a:p>
        </p:txBody>
      </p:sp>
      <p:sp>
        <p:nvSpPr>
          <p:cNvPr id="322" name="Ellipse 321"/>
          <p:cNvSpPr/>
          <p:nvPr/>
        </p:nvSpPr>
        <p:spPr>
          <a:xfrm>
            <a:off x="3381775" y="3236898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5</a:t>
            </a:r>
          </a:p>
        </p:txBody>
      </p:sp>
      <p:sp>
        <p:nvSpPr>
          <p:cNvPr id="323" name="Ellipse 322"/>
          <p:cNvSpPr/>
          <p:nvPr/>
        </p:nvSpPr>
        <p:spPr>
          <a:xfrm>
            <a:off x="4749257" y="364889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6</a:t>
            </a:r>
          </a:p>
        </p:txBody>
      </p:sp>
      <p:sp>
        <p:nvSpPr>
          <p:cNvPr id="324" name="Ellipse 323"/>
          <p:cNvSpPr/>
          <p:nvPr/>
        </p:nvSpPr>
        <p:spPr>
          <a:xfrm>
            <a:off x="5462943" y="290578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4</a:t>
            </a:r>
          </a:p>
        </p:txBody>
      </p:sp>
      <p:sp>
        <p:nvSpPr>
          <p:cNvPr id="325" name="Ellipse 324"/>
          <p:cNvSpPr/>
          <p:nvPr/>
        </p:nvSpPr>
        <p:spPr>
          <a:xfrm>
            <a:off x="4926114" y="213242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11</a:t>
            </a:r>
          </a:p>
        </p:txBody>
      </p:sp>
      <p:sp>
        <p:nvSpPr>
          <p:cNvPr id="326" name="Ellipse 325"/>
          <p:cNvSpPr/>
          <p:nvPr/>
        </p:nvSpPr>
        <p:spPr>
          <a:xfrm>
            <a:off x="5173932" y="1739057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7</a:t>
            </a:r>
          </a:p>
        </p:txBody>
      </p:sp>
      <p:sp>
        <p:nvSpPr>
          <p:cNvPr id="327" name="Ellipse 326"/>
          <p:cNvSpPr/>
          <p:nvPr/>
        </p:nvSpPr>
        <p:spPr>
          <a:xfrm>
            <a:off x="3889686" y="347297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8</a:t>
            </a:r>
          </a:p>
        </p:txBody>
      </p:sp>
      <p:sp>
        <p:nvSpPr>
          <p:cNvPr id="328" name="Ellipse 327"/>
          <p:cNvSpPr/>
          <p:nvPr/>
        </p:nvSpPr>
        <p:spPr>
          <a:xfrm>
            <a:off x="4456365" y="312209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9</a:t>
            </a:r>
          </a:p>
        </p:txBody>
      </p:sp>
      <p:sp>
        <p:nvSpPr>
          <p:cNvPr id="329" name="Ellipse 328"/>
          <p:cNvSpPr/>
          <p:nvPr/>
        </p:nvSpPr>
        <p:spPr>
          <a:xfrm>
            <a:off x="4333490" y="3642322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5000"/>
              </a:lnSpc>
            </a:pPr>
            <a:r>
              <a:rPr lang="fr-FR" sz="600" b="1" kern="0" dirty="0" smtClean="0">
                <a:solidFill>
                  <a:schemeClr val="bg1"/>
                </a:solidFill>
                <a:latin typeface="Century Gothic" pitchFamily="34" charset="0"/>
              </a:rPr>
              <a:t>10</a:t>
            </a:r>
          </a:p>
        </p:txBody>
      </p:sp>
      <p:cxnSp>
        <p:nvCxnSpPr>
          <p:cNvPr id="330" name="Connecteur droit avec flèche 12"/>
          <p:cNvCxnSpPr>
            <a:stCxn id="329" idx="1"/>
            <a:endCxn id="209" idx="2"/>
          </p:cNvCxnSpPr>
          <p:nvPr/>
        </p:nvCxnSpPr>
        <p:spPr>
          <a:xfrm flipH="1" flipV="1">
            <a:off x="4019461" y="3207603"/>
            <a:ext cx="335117" cy="455807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cteur droit avec flèche 330"/>
          <p:cNvCxnSpPr>
            <a:stCxn id="329" idx="7"/>
            <a:endCxn id="211" idx="2"/>
          </p:cNvCxnSpPr>
          <p:nvPr/>
        </p:nvCxnSpPr>
        <p:spPr>
          <a:xfrm flipV="1">
            <a:off x="4456402" y="3522309"/>
            <a:ext cx="724779" cy="141101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Connecteur droit avec flèche 331"/>
          <p:cNvCxnSpPr>
            <a:stCxn id="329" idx="5"/>
            <a:endCxn id="212" idx="2"/>
          </p:cNvCxnSpPr>
          <p:nvPr/>
        </p:nvCxnSpPr>
        <p:spPr>
          <a:xfrm>
            <a:off x="4456402" y="3765234"/>
            <a:ext cx="724778" cy="154955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Connecteur droit avec flèche 332"/>
          <p:cNvCxnSpPr>
            <a:stCxn id="329" idx="4"/>
            <a:endCxn id="210" idx="0"/>
          </p:cNvCxnSpPr>
          <p:nvPr/>
        </p:nvCxnSpPr>
        <p:spPr>
          <a:xfrm>
            <a:off x="4405490" y="3786322"/>
            <a:ext cx="658975" cy="487138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necteur droit avec flèche 333"/>
          <p:cNvCxnSpPr>
            <a:stCxn id="329" idx="3"/>
            <a:endCxn id="208" idx="0"/>
          </p:cNvCxnSpPr>
          <p:nvPr/>
        </p:nvCxnSpPr>
        <p:spPr>
          <a:xfrm flipH="1">
            <a:off x="4191786" y="3765234"/>
            <a:ext cx="162792" cy="51250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5" name="ZoneTexte 334"/>
          <p:cNvSpPr txBox="1"/>
          <p:nvPr/>
        </p:nvSpPr>
        <p:spPr>
          <a:xfrm>
            <a:off x="5052636" y="1147930"/>
            <a:ext cx="252000" cy="92333"/>
          </a:xfrm>
          <a:prstGeom prst="rect">
            <a:avLst/>
          </a:prstGeom>
          <a:ln w="6350">
            <a:solidFill>
              <a:schemeClr val="bg2">
                <a:lumMod val="2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600" b="1" kern="0" dirty="0" smtClean="0">
                <a:latin typeface="Century Gothic" pitchFamily="34" charset="0"/>
              </a:rPr>
              <a:t>Tunis</a:t>
            </a:r>
          </a:p>
        </p:txBody>
      </p:sp>
      <p:sp>
        <p:nvSpPr>
          <p:cNvPr id="336" name="ZoneTexte 335"/>
          <p:cNvSpPr txBox="1"/>
          <p:nvPr/>
        </p:nvSpPr>
        <p:spPr>
          <a:xfrm>
            <a:off x="5439325" y="2764814"/>
            <a:ext cx="252000" cy="92333"/>
          </a:xfrm>
          <a:prstGeom prst="rect">
            <a:avLst/>
          </a:prstGeom>
          <a:ln w="6350">
            <a:solidFill>
              <a:schemeClr val="bg2">
                <a:lumMod val="2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600" b="1" kern="0" dirty="0" smtClean="0">
                <a:latin typeface="Century Gothic" pitchFamily="34" charset="0"/>
              </a:rPr>
              <a:t>Sfax</a:t>
            </a:r>
          </a:p>
        </p:txBody>
      </p:sp>
    </p:spTree>
    <p:extLst>
      <p:ext uri="{BB962C8B-B14F-4D97-AF65-F5344CB8AC3E}">
        <p14:creationId xmlns:p14="http://schemas.microsoft.com/office/powerpoint/2010/main" val="349086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1430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Espace réservé du contenu 2"/>
          <p:cNvSpPr txBox="1">
            <a:spLocks/>
          </p:cNvSpPr>
          <p:nvPr/>
        </p:nvSpPr>
        <p:spPr>
          <a:xfrm>
            <a:off x="533400" y="1219200"/>
            <a:ext cx="7981950" cy="447135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Processus d’élaboration du Plan</a:t>
            </a:r>
          </a:p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Cadre général d’élaboration du Plan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Diagnostic du développement avant Plan</a:t>
            </a:r>
            <a:endParaRPr lang="ar-TN" dirty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Les défis</a:t>
            </a:r>
            <a:endParaRPr lang="ar-TN" dirty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Vers un nouveau modèle de développement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Objectifs, Réformes et Projets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b="1" dirty="0" smtClean="0">
                <a:latin typeface="Century Gothic"/>
                <a:cs typeface="Century Gothic"/>
              </a:rPr>
              <a:t>Avancement </a:t>
            </a:r>
            <a:r>
              <a:rPr lang="fr-FR" b="1" dirty="0" smtClean="0">
                <a:latin typeface="Century Gothic"/>
                <a:cs typeface="Century Gothic"/>
              </a:rPr>
              <a:t>des réformes structurelles </a:t>
            </a:r>
            <a:endParaRPr lang="ar-TN" b="1" dirty="0" smtClean="0"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Investissements 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Conditions de réussite 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7236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4346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Placeholder 4"/>
          <p:cNvSpPr>
            <a:spLocks noGrp="1"/>
          </p:cNvSpPr>
          <p:nvPr>
            <p:ph type="body" sz="quarter" idx="23"/>
          </p:nvPr>
        </p:nvSpPr>
        <p:spPr/>
        <p:txBody>
          <a:bodyPr>
            <a:normAutofit/>
          </a:bodyPr>
          <a:lstStyle/>
          <a:p>
            <a:pPr marL="514350" lvl="1" indent="-514350">
              <a:defRPr/>
            </a:pPr>
            <a:endParaRPr lang="fr-FR" sz="1800" dirty="0" smtClean="0">
              <a:latin typeface="Century Gothic"/>
              <a:cs typeface="Century Gothic"/>
            </a:endParaRPr>
          </a:p>
          <a:p>
            <a:pPr marL="514350" lvl="1" indent="-514350">
              <a:defRPr/>
            </a:pPr>
            <a:r>
              <a:rPr lang="fr-FR" sz="18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7- </a:t>
            </a:r>
            <a:r>
              <a:rPr lang="fr-FR" sz="18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Avancement des réformes structurelles </a:t>
            </a:r>
          </a:p>
          <a:p>
            <a:pPr marL="514350" indent="-514350" algn="l" rtl="0">
              <a:defRPr/>
            </a:pPr>
            <a:endParaRPr lang="ar-TN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88620" y="1239450"/>
            <a:ext cx="8499135" cy="4739528"/>
          </a:xfrm>
          <a:prstGeom prst="rect">
            <a:avLst/>
          </a:prstGeom>
          <a:noFill/>
          <a:ln w="9525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4300" lvl="1" indent="-1143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fr-FR" sz="1000" dirty="0" smtClean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94" name="Rectangle 93"/>
          <p:cNvSpPr/>
          <p:nvPr/>
        </p:nvSpPr>
        <p:spPr>
          <a:xfrm rot="16200000">
            <a:off x="3568911" y="2181893"/>
            <a:ext cx="1188720" cy="109728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algn="ctr">
              <a:defRPr/>
            </a:pPr>
            <a:endParaRPr lang="fr-FR" sz="1000" b="1" kern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95" name="Rectangle 94"/>
          <p:cNvSpPr/>
          <p:nvPr/>
        </p:nvSpPr>
        <p:spPr>
          <a:xfrm rot="10800000">
            <a:off x="2479569" y="2699876"/>
            <a:ext cx="1188720" cy="109728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algn="ctr">
              <a:defRPr/>
            </a:pPr>
            <a:endParaRPr lang="fr-FR" sz="1000" b="1" kern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109874" y="4431257"/>
            <a:ext cx="1188720" cy="109728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algn="ctr">
              <a:defRPr/>
            </a:pPr>
            <a:endParaRPr lang="fr-FR" sz="1000" b="1" kern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97" name="Hexagon 167"/>
          <p:cNvSpPr/>
          <p:nvPr/>
        </p:nvSpPr>
        <p:spPr>
          <a:xfrm>
            <a:off x="5957495" y="3102386"/>
            <a:ext cx="1188720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rgbClr val="FDEADA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ar-TN" sz="1000" b="1" kern="0" dirty="0" smtClean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98" name="Hexagon 168"/>
          <p:cNvSpPr/>
          <p:nvPr/>
        </p:nvSpPr>
        <p:spPr>
          <a:xfrm>
            <a:off x="5001408" y="3690603"/>
            <a:ext cx="1188720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rgbClr val="D99694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rgbClr val="000000"/>
                </a:solidFill>
                <a:latin typeface="Century Gothic"/>
                <a:cs typeface="Century Gothic"/>
              </a:rPr>
              <a:t>Caisses de Retraite</a:t>
            </a:r>
          </a:p>
        </p:txBody>
      </p:sp>
      <p:sp>
        <p:nvSpPr>
          <p:cNvPr id="99" name="Hexagon 169"/>
          <p:cNvSpPr/>
          <p:nvPr/>
        </p:nvSpPr>
        <p:spPr>
          <a:xfrm>
            <a:off x="4996060" y="2511934"/>
            <a:ext cx="1188720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rgbClr val="FDEADA"/>
          </a:solidFill>
          <a:ln>
            <a:noFill/>
          </a:ln>
        </p:spPr>
        <p:txBody>
          <a:bodyPr vert="horz" wrap="square" lIns="36000" tIns="45720" rIns="3600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rgbClr val="000000"/>
                </a:solidFill>
                <a:latin typeface="Century Gothic"/>
                <a:cs typeface="Century Gothic"/>
              </a:rPr>
              <a:t>Réforme de l’Education</a:t>
            </a:r>
            <a:endParaRPr lang="ar-TN" sz="1000" b="1" kern="0" dirty="0" smtClean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100" name="Hexagon 172"/>
          <p:cNvSpPr/>
          <p:nvPr/>
        </p:nvSpPr>
        <p:spPr>
          <a:xfrm>
            <a:off x="4057856" y="4253701"/>
            <a:ext cx="1188720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rgbClr val="D99694"/>
          </a:solidFill>
          <a:ln>
            <a:noFill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lvl="1" algn="ctr">
              <a:defRPr/>
            </a:pPr>
            <a:r>
              <a:rPr lang="fr-FR" sz="1000" b="1" kern="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Code des Changes</a:t>
            </a:r>
          </a:p>
        </p:txBody>
      </p:sp>
      <p:sp>
        <p:nvSpPr>
          <p:cNvPr id="101" name="Hexagon 173"/>
          <p:cNvSpPr/>
          <p:nvPr/>
        </p:nvSpPr>
        <p:spPr>
          <a:xfrm>
            <a:off x="4057856" y="3102386"/>
            <a:ext cx="1188720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rgbClr val="D99694"/>
          </a:solidFill>
          <a:ln>
            <a:noFill/>
          </a:ln>
        </p:spPr>
        <p:txBody>
          <a:bodyPr vert="horz" wrap="square" lIns="4572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lvl="1" algn="ctr">
              <a:defRPr/>
            </a:pPr>
            <a:r>
              <a:rPr lang="fr-FR" sz="1000" b="1" kern="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Code des Douanes</a:t>
            </a:r>
          </a:p>
        </p:txBody>
      </p:sp>
      <p:sp>
        <p:nvSpPr>
          <p:cNvPr id="102" name="Hexagon 174"/>
          <p:cNvSpPr/>
          <p:nvPr/>
        </p:nvSpPr>
        <p:spPr>
          <a:xfrm>
            <a:off x="3109958" y="2544328"/>
            <a:ext cx="1188720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rgbClr val="D0DFBD"/>
          </a:solidFill>
          <a:ln>
            <a:noFill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lvl="1" algn="ctr">
              <a:defRPr/>
            </a:pPr>
            <a:r>
              <a:rPr lang="fr-FR" sz="1000" b="1" kern="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Partenariat Public  Privé</a:t>
            </a:r>
          </a:p>
          <a:p>
            <a:pPr marL="0" lvl="1" algn="ctr">
              <a:defRPr/>
            </a:pPr>
            <a:r>
              <a:rPr lang="fr-FR" sz="1000" b="1" kern="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(PPP)</a:t>
            </a:r>
          </a:p>
        </p:txBody>
      </p:sp>
      <p:sp>
        <p:nvSpPr>
          <p:cNvPr id="103" name="Hexagon 176"/>
          <p:cNvSpPr/>
          <p:nvPr/>
        </p:nvSpPr>
        <p:spPr>
          <a:xfrm>
            <a:off x="5001408" y="4836879"/>
            <a:ext cx="1188720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rgbClr val="FDEADA"/>
          </a:solidFill>
          <a:ln>
            <a:noFill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rgbClr val="000000"/>
                </a:solidFill>
                <a:latin typeface="Century Gothic"/>
                <a:cs typeface="Century Gothic"/>
              </a:rPr>
              <a:t>Autres</a:t>
            </a:r>
          </a:p>
          <a:p>
            <a:pPr algn="ctr">
              <a:defRPr/>
            </a:pPr>
            <a:r>
              <a:rPr lang="fr-FR" sz="1000" b="1" kern="0" dirty="0" smtClean="0">
                <a:solidFill>
                  <a:srgbClr val="000000"/>
                </a:solidFill>
                <a:latin typeface="Century Gothic"/>
                <a:cs typeface="Century Gothic"/>
              </a:rPr>
              <a:t>Réformes</a:t>
            </a:r>
          </a:p>
        </p:txBody>
      </p:sp>
      <p:sp>
        <p:nvSpPr>
          <p:cNvPr id="104" name="Hexagon 177"/>
          <p:cNvSpPr/>
          <p:nvPr/>
        </p:nvSpPr>
        <p:spPr>
          <a:xfrm>
            <a:off x="3109958" y="1398053"/>
            <a:ext cx="1188720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rgbClr val="D99694"/>
          </a:solidFill>
          <a:ln>
            <a:noFill/>
          </a:ln>
        </p:spPr>
        <p:txBody>
          <a:bodyPr vert="horz" wrap="square" lIns="45720" tIns="45720" rIns="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fr-FR" sz="1000" b="1" kern="0" dirty="0" smtClean="0">
              <a:solidFill>
                <a:sysClr val="windowText" lastClr="000000"/>
              </a:solidFill>
              <a:latin typeface="Century Gothic"/>
              <a:cs typeface="Century Gothic"/>
            </a:endParaRPr>
          </a:p>
        </p:txBody>
      </p:sp>
      <p:sp>
        <p:nvSpPr>
          <p:cNvPr id="105" name="Hexagon 178"/>
          <p:cNvSpPr/>
          <p:nvPr/>
        </p:nvSpPr>
        <p:spPr>
          <a:xfrm>
            <a:off x="2160790" y="3102386"/>
            <a:ext cx="1188720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Marchés</a:t>
            </a:r>
          </a:p>
          <a:p>
            <a:pPr algn="ctr">
              <a:defRPr/>
            </a:pPr>
            <a:r>
              <a:rPr lang="fr-FR" sz="1000" b="1" kern="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Publics</a:t>
            </a:r>
          </a:p>
        </p:txBody>
      </p:sp>
      <p:sp>
        <p:nvSpPr>
          <p:cNvPr id="106" name="Hexagon 179"/>
          <p:cNvSpPr/>
          <p:nvPr/>
        </p:nvSpPr>
        <p:spPr>
          <a:xfrm>
            <a:off x="3109958" y="4836879"/>
            <a:ext cx="1188720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lvl="1" algn="ctr">
              <a:defRPr/>
            </a:pPr>
            <a:r>
              <a:rPr lang="fr-FR" sz="1000" b="1" kern="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Réforme Fiscale </a:t>
            </a:r>
            <a:endParaRPr lang="ar-TN" sz="1000" b="1" kern="0" dirty="0" smtClean="0">
              <a:solidFill>
                <a:sysClr val="windowText" lastClr="000000"/>
              </a:solidFill>
              <a:latin typeface="Century Gothic"/>
              <a:cs typeface="Century Gothic"/>
            </a:endParaRPr>
          </a:p>
        </p:txBody>
      </p:sp>
      <p:sp>
        <p:nvSpPr>
          <p:cNvPr id="107" name="Hexagon 180"/>
          <p:cNvSpPr/>
          <p:nvPr/>
        </p:nvSpPr>
        <p:spPr>
          <a:xfrm>
            <a:off x="2160790" y="1961783"/>
            <a:ext cx="1188720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rgbClr val="FDEADA"/>
          </a:solidFill>
          <a:ln>
            <a:noFill/>
          </a:ln>
        </p:spPr>
        <p:txBody>
          <a:bodyPr vert="horz" wrap="square" lIns="45720" tIns="45720" rIns="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Réforme des Entreprises Publiques</a:t>
            </a:r>
          </a:p>
        </p:txBody>
      </p:sp>
      <p:sp>
        <p:nvSpPr>
          <p:cNvPr id="108" name="Hexagon 181"/>
          <p:cNvSpPr/>
          <p:nvPr/>
        </p:nvSpPr>
        <p:spPr>
          <a:xfrm>
            <a:off x="5957494" y="1961783"/>
            <a:ext cx="1291923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rgbClr val="D99694"/>
          </a:solidFill>
          <a:ln>
            <a:noFill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rgbClr val="000000"/>
                </a:solidFill>
                <a:latin typeface="Century Gothic"/>
                <a:cs typeface="Century Gothic"/>
              </a:rPr>
              <a:t>Réforme de l’</a:t>
            </a:r>
            <a:r>
              <a:rPr lang="fr-FR" sz="1000" b="1" kern="0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Enseigne-ment</a:t>
            </a:r>
            <a:r>
              <a:rPr lang="fr-FR" sz="1000" b="1" kern="0" dirty="0" smtClean="0">
                <a:solidFill>
                  <a:srgbClr val="000000"/>
                </a:solidFill>
                <a:latin typeface="Century Gothic"/>
                <a:cs typeface="Century Gothic"/>
              </a:rPr>
              <a:t> Supérieur</a:t>
            </a:r>
            <a:endParaRPr lang="ar-TN" sz="1000" b="1" kern="0" dirty="0" smtClean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109" name="Hexagon 182"/>
          <p:cNvSpPr/>
          <p:nvPr/>
        </p:nvSpPr>
        <p:spPr>
          <a:xfrm>
            <a:off x="5957495" y="4253701"/>
            <a:ext cx="1188720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rgbClr val="D99694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rgbClr val="000000"/>
                </a:solidFill>
                <a:latin typeface="Century Gothic"/>
                <a:cs typeface="Century Gothic"/>
              </a:rPr>
              <a:t>Système de santé</a:t>
            </a:r>
          </a:p>
        </p:txBody>
      </p:sp>
      <p:sp>
        <p:nvSpPr>
          <p:cNvPr id="110" name="Hexagon 183"/>
          <p:cNvSpPr/>
          <p:nvPr/>
        </p:nvSpPr>
        <p:spPr>
          <a:xfrm>
            <a:off x="2160790" y="4253701"/>
            <a:ext cx="1188720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lvl="1" algn="ctr">
              <a:defRPr/>
            </a:pPr>
            <a:r>
              <a:rPr lang="fr-FR" sz="1000" b="1" kern="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Loi Bancaire et loi BCT</a:t>
            </a:r>
          </a:p>
        </p:txBody>
      </p:sp>
      <p:sp>
        <p:nvSpPr>
          <p:cNvPr id="111" name="Trapezoid 185"/>
          <p:cNvSpPr/>
          <p:nvPr/>
        </p:nvSpPr>
        <p:spPr>
          <a:xfrm rot="10800000">
            <a:off x="4064789" y="1396172"/>
            <a:ext cx="1174855" cy="533399"/>
          </a:xfrm>
          <a:prstGeom prst="trapezoid">
            <a:avLst>
              <a:gd name="adj" fmla="val 55851"/>
            </a:avLst>
          </a:prstGeom>
          <a:solidFill>
            <a:srgbClr val="FDEADA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en-US" sz="1000" b="1" kern="0" dirty="0" smtClean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113" name="Hexagon 171"/>
          <p:cNvSpPr/>
          <p:nvPr/>
        </p:nvSpPr>
        <p:spPr>
          <a:xfrm>
            <a:off x="4057856" y="1961783"/>
            <a:ext cx="1188720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rgbClr val="D0DFBD"/>
          </a:solidFill>
          <a:ln>
            <a:noFill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ar-TN" sz="1000" b="1" kern="0" dirty="0" smtClean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114" name="TextBox 39"/>
          <p:cNvSpPr txBox="1"/>
          <p:nvPr/>
        </p:nvSpPr>
        <p:spPr>
          <a:xfrm>
            <a:off x="4076958" y="2237224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endParaRPr lang="ar-TN" sz="1000" b="1" kern="0" dirty="0" smtClean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115" name="Hexagon 170"/>
          <p:cNvSpPr/>
          <p:nvPr/>
        </p:nvSpPr>
        <p:spPr>
          <a:xfrm>
            <a:off x="5001408" y="1398053"/>
            <a:ext cx="1188720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rgbClr val="D99694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fr-FR" sz="1000" b="1" kern="0" dirty="0" smtClean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116" name="TextBox 41"/>
          <p:cNvSpPr txBox="1"/>
          <p:nvPr/>
        </p:nvSpPr>
        <p:spPr>
          <a:xfrm>
            <a:off x="5004058" y="1653024"/>
            <a:ext cx="119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rgbClr val="000000"/>
                </a:solidFill>
                <a:latin typeface="Century Gothic"/>
                <a:cs typeface="Century Gothic"/>
              </a:rPr>
              <a:t>Réforme de la Formation Professionnelle</a:t>
            </a:r>
          </a:p>
          <a:p>
            <a:endParaRPr lang="en-US" dirty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sp>
        <p:nvSpPr>
          <p:cNvPr id="117" name="TextBox 43"/>
          <p:cNvSpPr txBox="1"/>
          <p:nvPr/>
        </p:nvSpPr>
        <p:spPr>
          <a:xfrm>
            <a:off x="6001008" y="3431024"/>
            <a:ext cx="11303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Caisse de Compensation</a:t>
            </a:r>
            <a:endParaRPr lang="ar-TN" sz="1000" b="1" kern="0" dirty="0" smtClean="0">
              <a:solidFill>
                <a:sysClr val="windowText" lastClr="000000"/>
              </a:solidFill>
              <a:latin typeface="Century Gothic"/>
              <a:cs typeface="Century Gothic"/>
            </a:endParaRPr>
          </a:p>
          <a:p>
            <a:endParaRPr lang="en-US" dirty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sp>
        <p:nvSpPr>
          <p:cNvPr id="118" name="TextBox 44"/>
          <p:cNvSpPr txBox="1"/>
          <p:nvPr/>
        </p:nvSpPr>
        <p:spPr>
          <a:xfrm>
            <a:off x="3124458" y="1763861"/>
            <a:ext cx="1181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Réforme de l’Administration</a:t>
            </a:r>
            <a:endParaRPr lang="en-US" dirty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sp>
        <p:nvSpPr>
          <p:cNvPr id="119" name="TextBox 43"/>
          <p:cNvSpPr txBox="1"/>
          <p:nvPr/>
        </p:nvSpPr>
        <p:spPr>
          <a:xfrm>
            <a:off x="4084462" y="2299567"/>
            <a:ext cx="11303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000" b="1" kern="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Loi sur la Concurrence</a:t>
            </a:r>
            <a:endParaRPr lang="ar-TN" sz="1000" b="1" kern="0" dirty="0" smtClean="0">
              <a:solidFill>
                <a:sysClr val="windowText" lastClr="000000"/>
              </a:solidFill>
              <a:latin typeface="Century Gothic"/>
              <a:cs typeface="Century Gothic"/>
            </a:endParaRPr>
          </a:p>
          <a:p>
            <a:endParaRPr lang="en-US" dirty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sp>
        <p:nvSpPr>
          <p:cNvPr id="120" name="TextBox 43"/>
          <p:cNvSpPr txBox="1"/>
          <p:nvPr/>
        </p:nvSpPr>
        <p:spPr>
          <a:xfrm>
            <a:off x="4070607" y="1491385"/>
            <a:ext cx="113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000" b="1" kern="0" dirty="0">
                <a:solidFill>
                  <a:sysClr val="windowText" lastClr="000000"/>
                </a:solidFill>
                <a:latin typeface="Century Gothic"/>
                <a:cs typeface="Century Gothic"/>
              </a:rPr>
              <a:t>Réforme de l’Emploi</a:t>
            </a:r>
            <a:endParaRPr lang="ar-TN" sz="1000" b="1" kern="0" dirty="0">
              <a:solidFill>
                <a:sysClr val="windowText" lastClr="000000"/>
              </a:solidFill>
              <a:latin typeface="Century Gothic"/>
              <a:cs typeface="Century Gothic"/>
            </a:endParaRPr>
          </a:p>
        </p:txBody>
      </p:sp>
      <p:grpSp>
        <p:nvGrpSpPr>
          <p:cNvPr id="2" name="Groupe 42"/>
          <p:cNvGrpSpPr/>
          <p:nvPr/>
        </p:nvGrpSpPr>
        <p:grpSpPr>
          <a:xfrm>
            <a:off x="3611467" y="4483785"/>
            <a:ext cx="225080" cy="253218"/>
            <a:chOff x="7861493" y="2825266"/>
            <a:chExt cx="365760" cy="365759"/>
          </a:xfrm>
        </p:grpSpPr>
        <p:cxnSp>
          <p:nvCxnSpPr>
            <p:cNvPr id="122" name="Connecteur droit 121"/>
            <p:cNvCxnSpPr/>
            <p:nvPr/>
          </p:nvCxnSpPr>
          <p:spPr>
            <a:xfrm>
              <a:off x="7861493" y="3022213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cteur droit 122"/>
            <p:cNvCxnSpPr/>
            <p:nvPr/>
          </p:nvCxnSpPr>
          <p:spPr>
            <a:xfrm flipV="1">
              <a:off x="7974034" y="2825266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52"/>
          <p:cNvGrpSpPr/>
          <p:nvPr/>
        </p:nvGrpSpPr>
        <p:grpSpPr>
          <a:xfrm>
            <a:off x="3627942" y="5562941"/>
            <a:ext cx="225080" cy="253218"/>
            <a:chOff x="7861493" y="2825266"/>
            <a:chExt cx="365760" cy="365759"/>
          </a:xfrm>
        </p:grpSpPr>
        <p:cxnSp>
          <p:nvCxnSpPr>
            <p:cNvPr id="125" name="Connecteur droit 124"/>
            <p:cNvCxnSpPr/>
            <p:nvPr/>
          </p:nvCxnSpPr>
          <p:spPr>
            <a:xfrm>
              <a:off x="7861493" y="3022213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cteur droit 125"/>
            <p:cNvCxnSpPr/>
            <p:nvPr/>
          </p:nvCxnSpPr>
          <p:spPr>
            <a:xfrm flipV="1">
              <a:off x="7974034" y="2825266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e 55"/>
          <p:cNvGrpSpPr/>
          <p:nvPr/>
        </p:nvGrpSpPr>
        <p:grpSpPr>
          <a:xfrm>
            <a:off x="4517629" y="5009840"/>
            <a:ext cx="225080" cy="253218"/>
            <a:chOff x="7861493" y="2825266"/>
            <a:chExt cx="365760" cy="365759"/>
          </a:xfrm>
        </p:grpSpPr>
        <p:cxnSp>
          <p:nvCxnSpPr>
            <p:cNvPr id="128" name="Connecteur droit 127"/>
            <p:cNvCxnSpPr/>
            <p:nvPr/>
          </p:nvCxnSpPr>
          <p:spPr>
            <a:xfrm>
              <a:off x="7861493" y="3022213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cteur droit 128"/>
            <p:cNvCxnSpPr/>
            <p:nvPr/>
          </p:nvCxnSpPr>
          <p:spPr>
            <a:xfrm flipV="1">
              <a:off x="7974034" y="2825266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58"/>
          <p:cNvGrpSpPr/>
          <p:nvPr/>
        </p:nvGrpSpPr>
        <p:grpSpPr>
          <a:xfrm>
            <a:off x="3555194" y="3342779"/>
            <a:ext cx="225080" cy="253218"/>
            <a:chOff x="7821637" y="2504050"/>
            <a:chExt cx="365760" cy="365759"/>
          </a:xfrm>
        </p:grpSpPr>
        <p:cxnSp>
          <p:nvCxnSpPr>
            <p:cNvPr id="131" name="Connecteur droit 130"/>
            <p:cNvCxnSpPr/>
            <p:nvPr/>
          </p:nvCxnSpPr>
          <p:spPr>
            <a:xfrm>
              <a:off x="7821637" y="2700997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necteur droit 131"/>
            <p:cNvCxnSpPr/>
            <p:nvPr/>
          </p:nvCxnSpPr>
          <p:spPr>
            <a:xfrm flipV="1">
              <a:off x="7934178" y="2504050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e 61"/>
          <p:cNvGrpSpPr/>
          <p:nvPr/>
        </p:nvGrpSpPr>
        <p:grpSpPr>
          <a:xfrm>
            <a:off x="2653151" y="3861764"/>
            <a:ext cx="225080" cy="253218"/>
            <a:chOff x="7821637" y="2504050"/>
            <a:chExt cx="365760" cy="365759"/>
          </a:xfrm>
        </p:grpSpPr>
        <p:cxnSp>
          <p:nvCxnSpPr>
            <p:cNvPr id="134" name="Connecteur droit 133"/>
            <p:cNvCxnSpPr/>
            <p:nvPr/>
          </p:nvCxnSpPr>
          <p:spPr>
            <a:xfrm>
              <a:off x="7821637" y="2700997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cteur droit 134"/>
            <p:cNvCxnSpPr/>
            <p:nvPr/>
          </p:nvCxnSpPr>
          <p:spPr>
            <a:xfrm flipV="1">
              <a:off x="7934178" y="2504050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e 64"/>
          <p:cNvGrpSpPr/>
          <p:nvPr/>
        </p:nvGrpSpPr>
        <p:grpSpPr>
          <a:xfrm>
            <a:off x="4555620" y="2726016"/>
            <a:ext cx="225080" cy="253218"/>
            <a:chOff x="7821637" y="2504050"/>
            <a:chExt cx="365760" cy="365759"/>
          </a:xfrm>
        </p:grpSpPr>
        <p:cxnSp>
          <p:nvCxnSpPr>
            <p:cNvPr id="137" name="Connecteur droit 136"/>
            <p:cNvCxnSpPr/>
            <p:nvPr/>
          </p:nvCxnSpPr>
          <p:spPr>
            <a:xfrm>
              <a:off x="7821637" y="2700997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necteur droit 137"/>
            <p:cNvCxnSpPr/>
            <p:nvPr/>
          </p:nvCxnSpPr>
          <p:spPr>
            <a:xfrm flipV="1">
              <a:off x="7934178" y="2504050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e 69"/>
          <p:cNvGrpSpPr/>
          <p:nvPr/>
        </p:nvGrpSpPr>
        <p:grpSpPr>
          <a:xfrm>
            <a:off x="6560779" y="2777809"/>
            <a:ext cx="179154" cy="209882"/>
            <a:chOff x="7861493" y="2825266"/>
            <a:chExt cx="365760" cy="365759"/>
          </a:xfrm>
        </p:grpSpPr>
        <p:cxnSp>
          <p:nvCxnSpPr>
            <p:cNvPr id="140" name="Connecteur droit 139"/>
            <p:cNvCxnSpPr/>
            <p:nvPr/>
          </p:nvCxnSpPr>
          <p:spPr>
            <a:xfrm>
              <a:off x="7861493" y="3022213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Connecteur droit 140"/>
            <p:cNvCxnSpPr/>
            <p:nvPr/>
          </p:nvCxnSpPr>
          <p:spPr>
            <a:xfrm flipV="1">
              <a:off x="7974034" y="2825266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e 141"/>
          <p:cNvGrpSpPr/>
          <p:nvPr/>
        </p:nvGrpSpPr>
        <p:grpSpPr>
          <a:xfrm>
            <a:off x="4531146" y="3892909"/>
            <a:ext cx="179154" cy="209882"/>
            <a:chOff x="7861493" y="2825266"/>
            <a:chExt cx="365760" cy="365759"/>
          </a:xfrm>
        </p:grpSpPr>
        <p:cxnSp>
          <p:nvCxnSpPr>
            <p:cNvPr id="143" name="Connecteur droit 142"/>
            <p:cNvCxnSpPr/>
            <p:nvPr/>
          </p:nvCxnSpPr>
          <p:spPr>
            <a:xfrm>
              <a:off x="7861493" y="3022213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Connecteur droit 143"/>
            <p:cNvCxnSpPr/>
            <p:nvPr/>
          </p:nvCxnSpPr>
          <p:spPr>
            <a:xfrm flipV="1">
              <a:off x="7974034" y="2825266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e 144"/>
          <p:cNvGrpSpPr/>
          <p:nvPr/>
        </p:nvGrpSpPr>
        <p:grpSpPr>
          <a:xfrm>
            <a:off x="3615397" y="2208417"/>
            <a:ext cx="179154" cy="209882"/>
            <a:chOff x="7861493" y="2825266"/>
            <a:chExt cx="365760" cy="365759"/>
          </a:xfrm>
        </p:grpSpPr>
        <p:cxnSp>
          <p:nvCxnSpPr>
            <p:cNvPr id="146" name="Connecteur droit 145"/>
            <p:cNvCxnSpPr/>
            <p:nvPr/>
          </p:nvCxnSpPr>
          <p:spPr>
            <a:xfrm>
              <a:off x="7861493" y="3022213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cteur droit 146"/>
            <p:cNvCxnSpPr/>
            <p:nvPr/>
          </p:nvCxnSpPr>
          <p:spPr>
            <a:xfrm flipV="1">
              <a:off x="7974034" y="2825266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e 69"/>
          <p:cNvGrpSpPr/>
          <p:nvPr/>
        </p:nvGrpSpPr>
        <p:grpSpPr>
          <a:xfrm>
            <a:off x="5483189" y="2185742"/>
            <a:ext cx="179154" cy="209882"/>
            <a:chOff x="7861493" y="2825266"/>
            <a:chExt cx="365760" cy="365759"/>
          </a:xfrm>
        </p:grpSpPr>
        <p:cxnSp>
          <p:nvCxnSpPr>
            <p:cNvPr id="149" name="Connecteur droit 148"/>
            <p:cNvCxnSpPr/>
            <p:nvPr/>
          </p:nvCxnSpPr>
          <p:spPr>
            <a:xfrm>
              <a:off x="7861493" y="3022213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cteur droit 149"/>
            <p:cNvCxnSpPr/>
            <p:nvPr/>
          </p:nvCxnSpPr>
          <p:spPr>
            <a:xfrm flipV="1">
              <a:off x="7974034" y="2825266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50"/>
          <p:cNvGrpSpPr/>
          <p:nvPr/>
        </p:nvGrpSpPr>
        <p:grpSpPr>
          <a:xfrm>
            <a:off x="5549394" y="4530831"/>
            <a:ext cx="179154" cy="209882"/>
            <a:chOff x="7861493" y="2825266"/>
            <a:chExt cx="365760" cy="365759"/>
          </a:xfrm>
        </p:grpSpPr>
        <p:cxnSp>
          <p:nvCxnSpPr>
            <p:cNvPr id="152" name="Connecteur droit 151"/>
            <p:cNvCxnSpPr/>
            <p:nvPr/>
          </p:nvCxnSpPr>
          <p:spPr>
            <a:xfrm>
              <a:off x="7861493" y="3022213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Connecteur droit 152"/>
            <p:cNvCxnSpPr/>
            <p:nvPr/>
          </p:nvCxnSpPr>
          <p:spPr>
            <a:xfrm flipV="1">
              <a:off x="7974034" y="2825266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 55"/>
          <p:cNvGrpSpPr/>
          <p:nvPr/>
        </p:nvGrpSpPr>
        <p:grpSpPr>
          <a:xfrm>
            <a:off x="6450277" y="5024676"/>
            <a:ext cx="225080" cy="253218"/>
            <a:chOff x="7861493" y="2825266"/>
            <a:chExt cx="365760" cy="365759"/>
          </a:xfrm>
        </p:grpSpPr>
        <p:cxnSp>
          <p:nvCxnSpPr>
            <p:cNvPr id="155" name="Connecteur droit 154"/>
            <p:cNvCxnSpPr/>
            <p:nvPr/>
          </p:nvCxnSpPr>
          <p:spPr>
            <a:xfrm>
              <a:off x="7861493" y="3022213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Connecteur droit 155"/>
            <p:cNvCxnSpPr/>
            <p:nvPr/>
          </p:nvCxnSpPr>
          <p:spPr>
            <a:xfrm flipV="1">
              <a:off x="7974034" y="2825266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e 43"/>
          <p:cNvGrpSpPr/>
          <p:nvPr/>
        </p:nvGrpSpPr>
        <p:grpSpPr>
          <a:xfrm>
            <a:off x="476707" y="5406212"/>
            <a:ext cx="179154" cy="209882"/>
            <a:chOff x="7821637" y="2504050"/>
            <a:chExt cx="365760" cy="365759"/>
          </a:xfrm>
        </p:grpSpPr>
        <p:cxnSp>
          <p:nvCxnSpPr>
            <p:cNvPr id="158" name="Connecteur droit 157"/>
            <p:cNvCxnSpPr/>
            <p:nvPr/>
          </p:nvCxnSpPr>
          <p:spPr>
            <a:xfrm>
              <a:off x="7821637" y="2700997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necteur droit 158"/>
            <p:cNvCxnSpPr/>
            <p:nvPr/>
          </p:nvCxnSpPr>
          <p:spPr>
            <a:xfrm flipV="1">
              <a:off x="7934178" y="2504050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" name="ZoneTexte 159"/>
          <p:cNvSpPr txBox="1"/>
          <p:nvPr/>
        </p:nvSpPr>
        <p:spPr>
          <a:xfrm>
            <a:off x="621863" y="5665031"/>
            <a:ext cx="8708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Clr>
                <a:srgbClr val="00B050"/>
              </a:buClr>
              <a:buSzPct val="200000"/>
            </a:pPr>
            <a:r>
              <a:rPr lang="fr-FR" sz="1200" b="1" dirty="0" smtClean="0">
                <a:solidFill>
                  <a:srgbClr val="7F7F7F"/>
                </a:solidFill>
                <a:latin typeface="Century Gothic"/>
                <a:cs typeface="Century Gothic"/>
              </a:rPr>
              <a:t>En cours </a:t>
            </a:r>
          </a:p>
        </p:txBody>
      </p:sp>
      <p:grpSp>
        <p:nvGrpSpPr>
          <p:cNvPr id="15" name="Groupe 69"/>
          <p:cNvGrpSpPr/>
          <p:nvPr/>
        </p:nvGrpSpPr>
        <p:grpSpPr>
          <a:xfrm>
            <a:off x="464538" y="5739586"/>
            <a:ext cx="107819" cy="181599"/>
            <a:chOff x="7861493" y="2825266"/>
            <a:chExt cx="365760" cy="365759"/>
          </a:xfrm>
        </p:grpSpPr>
        <p:cxnSp>
          <p:nvCxnSpPr>
            <p:cNvPr id="162" name="Connecteur droit 161"/>
            <p:cNvCxnSpPr/>
            <p:nvPr/>
          </p:nvCxnSpPr>
          <p:spPr>
            <a:xfrm>
              <a:off x="7861493" y="3022213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necteur droit 162"/>
            <p:cNvCxnSpPr/>
            <p:nvPr/>
          </p:nvCxnSpPr>
          <p:spPr>
            <a:xfrm flipV="1">
              <a:off x="7974034" y="2825266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4" name="ZoneTexte 163"/>
          <p:cNvSpPr txBox="1"/>
          <p:nvPr/>
        </p:nvSpPr>
        <p:spPr>
          <a:xfrm>
            <a:off x="663107" y="5373803"/>
            <a:ext cx="8388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Clr>
                <a:srgbClr val="00B050"/>
              </a:buClr>
              <a:buSzPct val="200000"/>
            </a:pPr>
            <a:r>
              <a:rPr lang="fr-FR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Réalisée </a:t>
            </a:r>
          </a:p>
        </p:txBody>
      </p:sp>
      <p:sp>
        <p:nvSpPr>
          <p:cNvPr id="165" name="Hexagon 173"/>
          <p:cNvSpPr/>
          <p:nvPr/>
        </p:nvSpPr>
        <p:spPr>
          <a:xfrm>
            <a:off x="3120648" y="3690603"/>
            <a:ext cx="1188720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rgbClr val="D99694"/>
          </a:solidFill>
          <a:ln>
            <a:noFill/>
          </a:ln>
        </p:spPr>
        <p:txBody>
          <a:bodyPr vert="horz" wrap="square" lIns="4572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lvl="1" algn="ctr">
              <a:defRPr/>
            </a:pPr>
            <a:r>
              <a:rPr lang="fr-FR" sz="1000" b="1" kern="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Code de l’investissement</a:t>
            </a:r>
          </a:p>
        </p:txBody>
      </p:sp>
      <p:grpSp>
        <p:nvGrpSpPr>
          <p:cNvPr id="16" name="Groupe 55"/>
          <p:cNvGrpSpPr/>
          <p:nvPr/>
        </p:nvGrpSpPr>
        <p:grpSpPr>
          <a:xfrm>
            <a:off x="3564872" y="4463863"/>
            <a:ext cx="225080" cy="253218"/>
            <a:chOff x="7861493" y="2825266"/>
            <a:chExt cx="365760" cy="365759"/>
          </a:xfrm>
        </p:grpSpPr>
        <p:cxnSp>
          <p:nvCxnSpPr>
            <p:cNvPr id="167" name="Connecteur droit 166"/>
            <p:cNvCxnSpPr/>
            <p:nvPr/>
          </p:nvCxnSpPr>
          <p:spPr>
            <a:xfrm>
              <a:off x="7861493" y="3022213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Connecteur droit 167"/>
            <p:cNvCxnSpPr/>
            <p:nvPr/>
          </p:nvCxnSpPr>
          <p:spPr>
            <a:xfrm flipV="1">
              <a:off x="7974034" y="2825266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e 61"/>
          <p:cNvGrpSpPr/>
          <p:nvPr/>
        </p:nvGrpSpPr>
        <p:grpSpPr>
          <a:xfrm>
            <a:off x="2642610" y="4998834"/>
            <a:ext cx="225080" cy="253218"/>
            <a:chOff x="7821637" y="2504050"/>
            <a:chExt cx="365760" cy="365759"/>
          </a:xfrm>
        </p:grpSpPr>
        <p:cxnSp>
          <p:nvCxnSpPr>
            <p:cNvPr id="170" name="Connecteur droit 169"/>
            <p:cNvCxnSpPr/>
            <p:nvPr/>
          </p:nvCxnSpPr>
          <p:spPr>
            <a:xfrm>
              <a:off x="7821637" y="2700997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cteur droit 170"/>
            <p:cNvCxnSpPr/>
            <p:nvPr/>
          </p:nvCxnSpPr>
          <p:spPr>
            <a:xfrm flipV="1">
              <a:off x="7934178" y="2504050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69"/>
          <p:cNvGrpSpPr/>
          <p:nvPr/>
        </p:nvGrpSpPr>
        <p:grpSpPr>
          <a:xfrm>
            <a:off x="5524144" y="3234093"/>
            <a:ext cx="107819" cy="181599"/>
            <a:chOff x="7861493" y="2825266"/>
            <a:chExt cx="365760" cy="365759"/>
          </a:xfrm>
        </p:grpSpPr>
        <p:cxnSp>
          <p:nvCxnSpPr>
            <p:cNvPr id="173" name="Connecteur droit 172"/>
            <p:cNvCxnSpPr/>
            <p:nvPr/>
          </p:nvCxnSpPr>
          <p:spPr>
            <a:xfrm>
              <a:off x="7861493" y="3022213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cteur droit 173"/>
            <p:cNvCxnSpPr/>
            <p:nvPr/>
          </p:nvCxnSpPr>
          <p:spPr>
            <a:xfrm flipV="1">
              <a:off x="7974034" y="2825266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Hexagon 173"/>
          <p:cNvSpPr/>
          <p:nvPr/>
        </p:nvSpPr>
        <p:spPr>
          <a:xfrm>
            <a:off x="1240765" y="2511259"/>
            <a:ext cx="1188720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rgbClr val="D99694"/>
          </a:solidFill>
          <a:ln>
            <a:noFill/>
          </a:ln>
        </p:spPr>
        <p:txBody>
          <a:bodyPr vert="horz" wrap="square" lIns="4572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lvl="1" algn="ctr">
              <a:defRPr/>
            </a:pPr>
            <a:r>
              <a:rPr lang="fr-FR" sz="1000" b="1" kern="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Réforme de la Sécurité</a:t>
            </a:r>
          </a:p>
        </p:txBody>
      </p:sp>
      <p:sp>
        <p:nvSpPr>
          <p:cNvPr id="88" name="Hexagon 173"/>
          <p:cNvSpPr/>
          <p:nvPr/>
        </p:nvSpPr>
        <p:spPr>
          <a:xfrm>
            <a:off x="1194583" y="3675041"/>
            <a:ext cx="1188720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rgbClr val="D99694"/>
          </a:solidFill>
          <a:ln>
            <a:noFill/>
          </a:ln>
        </p:spPr>
        <p:txBody>
          <a:bodyPr vert="horz" wrap="square" lIns="4572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lvl="1" algn="ctr">
              <a:defRPr/>
            </a:pPr>
            <a:r>
              <a:rPr lang="fr-FR" sz="1000" b="1" kern="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Système judiciaire et </a:t>
            </a:r>
            <a:r>
              <a:rPr lang="fr-FR" sz="900" b="1" kern="0" spc="-4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pénitentiaire</a:t>
            </a:r>
            <a:endParaRPr lang="fr-FR" sz="800" b="1" kern="0" spc="-40" dirty="0" smtClean="0">
              <a:solidFill>
                <a:sysClr val="windowText" lastClr="000000"/>
              </a:solidFill>
              <a:latin typeface="Century Gothic"/>
              <a:cs typeface="Century Gothic"/>
            </a:endParaRPr>
          </a:p>
        </p:txBody>
      </p:sp>
      <p:grpSp>
        <p:nvGrpSpPr>
          <p:cNvPr id="89" name="Groupe 141"/>
          <p:cNvGrpSpPr/>
          <p:nvPr/>
        </p:nvGrpSpPr>
        <p:grpSpPr>
          <a:xfrm>
            <a:off x="1709437" y="3306400"/>
            <a:ext cx="179154" cy="209882"/>
            <a:chOff x="7861493" y="2825266"/>
            <a:chExt cx="365760" cy="365759"/>
          </a:xfrm>
        </p:grpSpPr>
        <p:cxnSp>
          <p:nvCxnSpPr>
            <p:cNvPr id="90" name="Connecteur droit 89"/>
            <p:cNvCxnSpPr/>
            <p:nvPr/>
          </p:nvCxnSpPr>
          <p:spPr>
            <a:xfrm>
              <a:off x="7861493" y="3022213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>
            <a:xfrm flipV="1">
              <a:off x="7974034" y="2825266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Groupe 141"/>
          <p:cNvGrpSpPr/>
          <p:nvPr/>
        </p:nvGrpSpPr>
        <p:grpSpPr>
          <a:xfrm>
            <a:off x="1700201" y="4516364"/>
            <a:ext cx="179154" cy="209882"/>
            <a:chOff x="7861493" y="2825266"/>
            <a:chExt cx="365760" cy="365759"/>
          </a:xfrm>
        </p:grpSpPr>
        <p:cxnSp>
          <p:nvCxnSpPr>
            <p:cNvPr id="124" name="Connecteur droit 123"/>
            <p:cNvCxnSpPr/>
            <p:nvPr/>
          </p:nvCxnSpPr>
          <p:spPr>
            <a:xfrm>
              <a:off x="7861493" y="3022213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cteur droit 126"/>
            <p:cNvCxnSpPr/>
            <p:nvPr/>
          </p:nvCxnSpPr>
          <p:spPr>
            <a:xfrm flipV="1">
              <a:off x="7974034" y="2825266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Hexagon 173"/>
          <p:cNvSpPr/>
          <p:nvPr/>
        </p:nvSpPr>
        <p:spPr>
          <a:xfrm>
            <a:off x="6939602" y="2622095"/>
            <a:ext cx="1123743" cy="1017037"/>
          </a:xfrm>
          <a:prstGeom prst="hexagon">
            <a:avLst>
              <a:gd name="adj" fmla="val 27574"/>
              <a:gd name="vf" fmla="val 115470"/>
            </a:avLst>
          </a:prstGeom>
          <a:solidFill>
            <a:srgbClr val="D99694"/>
          </a:solidFill>
          <a:ln>
            <a:noFill/>
          </a:ln>
        </p:spPr>
        <p:txBody>
          <a:bodyPr vert="horz" wrap="square" lIns="4572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lvl="1" algn="ctr">
              <a:defRPr/>
            </a:pPr>
            <a:r>
              <a:rPr lang="fr-FR" sz="1000" b="1" kern="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Système de </a:t>
            </a:r>
            <a:r>
              <a:rPr lang="fr-FR" sz="1000" b="1" kern="0" spc="-3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protection </a:t>
            </a:r>
            <a:r>
              <a:rPr lang="fr-FR" sz="1000" b="1" kern="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sociale</a:t>
            </a:r>
          </a:p>
        </p:txBody>
      </p:sp>
      <p:grpSp>
        <p:nvGrpSpPr>
          <p:cNvPr id="133" name="Groupe 69"/>
          <p:cNvGrpSpPr/>
          <p:nvPr/>
        </p:nvGrpSpPr>
        <p:grpSpPr>
          <a:xfrm>
            <a:off x="7463780" y="3437293"/>
            <a:ext cx="107819" cy="181599"/>
            <a:chOff x="7861493" y="2825266"/>
            <a:chExt cx="365760" cy="365759"/>
          </a:xfrm>
        </p:grpSpPr>
        <p:cxnSp>
          <p:nvCxnSpPr>
            <p:cNvPr id="136" name="Connecteur droit 135"/>
            <p:cNvCxnSpPr/>
            <p:nvPr/>
          </p:nvCxnSpPr>
          <p:spPr>
            <a:xfrm>
              <a:off x="7861493" y="3022213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necteur droit 138"/>
            <p:cNvCxnSpPr/>
            <p:nvPr/>
          </p:nvCxnSpPr>
          <p:spPr>
            <a:xfrm flipV="1">
              <a:off x="7974034" y="2825266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Hexagon 173"/>
          <p:cNvSpPr/>
          <p:nvPr/>
        </p:nvSpPr>
        <p:spPr>
          <a:xfrm>
            <a:off x="6874947" y="3675042"/>
            <a:ext cx="1188720" cy="1097280"/>
          </a:xfrm>
          <a:prstGeom prst="hexagon">
            <a:avLst>
              <a:gd name="adj" fmla="val 27574"/>
              <a:gd name="vf" fmla="val 115470"/>
            </a:avLst>
          </a:prstGeom>
          <a:solidFill>
            <a:srgbClr val="D99694"/>
          </a:solidFill>
          <a:ln>
            <a:noFill/>
          </a:ln>
        </p:spPr>
        <p:txBody>
          <a:bodyPr vert="horz" wrap="square" lIns="4572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lvl="1" algn="ctr">
              <a:defRPr/>
            </a:pPr>
            <a:r>
              <a:rPr lang="fr-FR" sz="1000" b="1" kern="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Système foncier</a:t>
            </a:r>
          </a:p>
        </p:txBody>
      </p:sp>
      <p:grpSp>
        <p:nvGrpSpPr>
          <p:cNvPr id="145" name="Groupe 69"/>
          <p:cNvGrpSpPr/>
          <p:nvPr/>
        </p:nvGrpSpPr>
        <p:grpSpPr>
          <a:xfrm>
            <a:off x="7380653" y="4462529"/>
            <a:ext cx="107819" cy="181599"/>
            <a:chOff x="7861493" y="2825266"/>
            <a:chExt cx="365760" cy="365759"/>
          </a:xfrm>
        </p:grpSpPr>
        <p:cxnSp>
          <p:nvCxnSpPr>
            <p:cNvPr id="148" name="Connecteur droit 147"/>
            <p:cNvCxnSpPr/>
            <p:nvPr/>
          </p:nvCxnSpPr>
          <p:spPr>
            <a:xfrm>
              <a:off x="7861493" y="3022213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cteur droit 150"/>
            <p:cNvCxnSpPr/>
            <p:nvPr/>
          </p:nvCxnSpPr>
          <p:spPr>
            <a:xfrm flipV="1">
              <a:off x="7974034" y="2825266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Hexagon 173"/>
          <p:cNvSpPr/>
          <p:nvPr/>
        </p:nvSpPr>
        <p:spPr>
          <a:xfrm>
            <a:off x="7022730" y="1486022"/>
            <a:ext cx="1151451" cy="1090923"/>
          </a:xfrm>
          <a:prstGeom prst="hexagon">
            <a:avLst>
              <a:gd name="adj" fmla="val 27574"/>
              <a:gd name="vf" fmla="val 115470"/>
            </a:avLst>
          </a:prstGeom>
          <a:solidFill>
            <a:srgbClr val="D99694"/>
          </a:solidFill>
          <a:ln>
            <a:noFill/>
          </a:ln>
        </p:spPr>
        <p:txBody>
          <a:bodyPr vert="horz" wrap="square" lIns="4572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lvl="1" algn="ctr">
              <a:defRPr/>
            </a:pPr>
            <a:r>
              <a:rPr lang="fr-FR" sz="1000" b="1" kern="0" dirty="0" smtClean="0">
                <a:solidFill>
                  <a:sysClr val="windowText" lastClr="000000"/>
                </a:solidFill>
                <a:latin typeface="Century Gothic"/>
                <a:cs typeface="Century Gothic"/>
              </a:rPr>
              <a:t>Réforme du secteur de l’énergie</a:t>
            </a:r>
          </a:p>
        </p:txBody>
      </p:sp>
      <p:grpSp>
        <p:nvGrpSpPr>
          <p:cNvPr id="154" name="Groupe 69"/>
          <p:cNvGrpSpPr/>
          <p:nvPr/>
        </p:nvGrpSpPr>
        <p:grpSpPr>
          <a:xfrm>
            <a:off x="7519197" y="2310456"/>
            <a:ext cx="107819" cy="181599"/>
            <a:chOff x="7861493" y="2825266"/>
            <a:chExt cx="365760" cy="365759"/>
          </a:xfrm>
        </p:grpSpPr>
        <p:cxnSp>
          <p:nvCxnSpPr>
            <p:cNvPr id="157" name="Connecteur droit 156"/>
            <p:cNvCxnSpPr/>
            <p:nvPr/>
          </p:nvCxnSpPr>
          <p:spPr>
            <a:xfrm>
              <a:off x="7861493" y="3022213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Connecteur droit 160"/>
            <p:cNvCxnSpPr/>
            <p:nvPr/>
          </p:nvCxnSpPr>
          <p:spPr>
            <a:xfrm flipV="1">
              <a:off x="7974034" y="2825266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6" name="Groupe 69"/>
          <p:cNvGrpSpPr/>
          <p:nvPr/>
        </p:nvGrpSpPr>
        <p:grpSpPr>
          <a:xfrm>
            <a:off x="2697815" y="2799984"/>
            <a:ext cx="107819" cy="181599"/>
            <a:chOff x="7861493" y="2825266"/>
            <a:chExt cx="365760" cy="365759"/>
          </a:xfrm>
        </p:grpSpPr>
        <p:cxnSp>
          <p:nvCxnSpPr>
            <p:cNvPr id="169" name="Connecteur droit 168"/>
            <p:cNvCxnSpPr/>
            <p:nvPr/>
          </p:nvCxnSpPr>
          <p:spPr>
            <a:xfrm>
              <a:off x="7861493" y="3022213"/>
              <a:ext cx="126609" cy="168812"/>
            </a:xfrm>
            <a:prstGeom prst="line">
              <a:avLst/>
            </a:prstGeom>
            <a:ln w="2857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cteur droit 171"/>
            <p:cNvCxnSpPr/>
            <p:nvPr/>
          </p:nvCxnSpPr>
          <p:spPr>
            <a:xfrm flipV="1">
              <a:off x="7974034" y="2825266"/>
              <a:ext cx="253219" cy="351692"/>
            </a:xfrm>
            <a:prstGeom prst="line">
              <a:avLst/>
            </a:prstGeom>
            <a:ln w="34925"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390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2454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Espace réservé du contenu 2"/>
          <p:cNvSpPr txBox="1">
            <a:spLocks/>
          </p:cNvSpPr>
          <p:nvPr/>
        </p:nvSpPr>
        <p:spPr>
          <a:xfrm>
            <a:off x="533400" y="1219200"/>
            <a:ext cx="7981950" cy="447135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Processus d’élaboration du Plan</a:t>
            </a:r>
          </a:p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Cadre général d’élaboration du Plan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Diagnostic du développement avant Plan</a:t>
            </a:r>
            <a:endParaRPr lang="ar-TN" dirty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Les défis</a:t>
            </a:r>
            <a:endParaRPr lang="ar-TN" dirty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Vers un nouveau modèle de développement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Objectifs, Réformes et Projets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Avancement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des réformes structurelles 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Investissements 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Conditions de réussite 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45768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3018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hevron 19"/>
          <p:cNvSpPr/>
          <p:nvPr/>
        </p:nvSpPr>
        <p:spPr>
          <a:xfrm>
            <a:off x="6315075" y="2511625"/>
            <a:ext cx="2664000" cy="43200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1" name="Chevron 20"/>
          <p:cNvSpPr/>
          <p:nvPr/>
        </p:nvSpPr>
        <p:spPr>
          <a:xfrm>
            <a:off x="3295649" y="2511625"/>
            <a:ext cx="2664000" cy="432000"/>
          </a:xfrm>
          <a:prstGeom prst="chevron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362700" y="2562225"/>
            <a:ext cx="23812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Quinquennat 2021-2025</a:t>
            </a:r>
            <a:endParaRPr lang="fr-FR" sz="14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228974" y="2562225"/>
            <a:ext cx="2514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Quinquennat 2016-2020</a:t>
            </a:r>
            <a:endParaRPr lang="fr-FR" sz="1400" b="1" dirty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23825" y="3246866"/>
            <a:ext cx="2942648" cy="122950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fr-FR" sz="1300" b="1" dirty="0" smtClean="0">
                <a:latin typeface="Century Gothic"/>
                <a:cs typeface="Century Gothic"/>
              </a:rPr>
              <a:t>9 Mds </a:t>
            </a:r>
            <a:r>
              <a:rPr lang="fr-FR" sz="1300" dirty="0" smtClean="0">
                <a:latin typeface="Century Gothic"/>
                <a:cs typeface="Century Gothic"/>
              </a:rPr>
              <a:t>investissements </a:t>
            </a:r>
            <a:r>
              <a:rPr lang="fr-FR" sz="1300" b="1" dirty="0" smtClean="0">
                <a:latin typeface="Century Gothic"/>
                <a:cs typeface="Century Gothic"/>
              </a:rPr>
              <a:t>Continus</a:t>
            </a:r>
            <a:endParaRPr lang="ar-TN" sz="1300" b="1" dirty="0" smtClean="0">
              <a:latin typeface="Century Gothic"/>
              <a:cs typeface="Century Gothic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fr-FR" sz="1300" b="1" dirty="0" smtClean="0">
                <a:latin typeface="Century Gothic"/>
                <a:cs typeface="Century Gothic"/>
              </a:rPr>
              <a:t>25 Mds Nouveaux</a:t>
            </a:r>
            <a:r>
              <a:rPr lang="fr-FR" sz="1300" dirty="0" smtClean="0">
                <a:latin typeface="Century Gothic"/>
                <a:cs typeface="Century Gothic"/>
              </a:rPr>
              <a:t> projets</a:t>
            </a:r>
            <a:endParaRPr lang="ar-TN" sz="1300" dirty="0" smtClean="0">
              <a:latin typeface="Century Gothic"/>
              <a:cs typeface="Century Gothic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fr-FR" sz="1300" b="1" dirty="0" smtClean="0">
                <a:latin typeface="Century Gothic"/>
                <a:cs typeface="Century Gothic"/>
              </a:rPr>
              <a:t>19 Mds </a:t>
            </a:r>
            <a:r>
              <a:rPr lang="fr-FR" sz="1300" dirty="0" smtClean="0">
                <a:latin typeface="Century Gothic"/>
                <a:cs typeface="Century Gothic"/>
              </a:rPr>
              <a:t>projets </a:t>
            </a:r>
            <a:r>
              <a:rPr lang="fr-FR" sz="1300" b="1" dirty="0" smtClean="0">
                <a:latin typeface="Century Gothic"/>
                <a:cs typeface="Century Gothic"/>
              </a:rPr>
              <a:t>réalisés</a:t>
            </a:r>
            <a:endParaRPr lang="ar-TN" sz="1300" b="1" dirty="0" smtClean="0">
              <a:latin typeface="Century Gothic"/>
              <a:cs typeface="Century Gothic"/>
            </a:endParaRPr>
          </a:p>
        </p:txBody>
      </p:sp>
      <p:sp>
        <p:nvSpPr>
          <p:cNvPr id="25" name="Chevron 24"/>
          <p:cNvSpPr/>
          <p:nvPr/>
        </p:nvSpPr>
        <p:spPr>
          <a:xfrm>
            <a:off x="160774" y="2521150"/>
            <a:ext cx="2779450" cy="432000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61949" y="2562225"/>
            <a:ext cx="2362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rPr>
              <a:t>Quinquennat 2011-2015</a:t>
            </a:r>
            <a:endParaRPr lang="fr-FR" sz="14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3120621" y="3246866"/>
            <a:ext cx="2880000" cy="1229504"/>
          </a:xfrm>
          <a:prstGeom prst="rect">
            <a:avLst/>
          </a:prstGeom>
          <a:noFill/>
          <a:ln>
            <a:solidFill>
              <a:srgbClr val="E51B2E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fr-FR" sz="1300" b="1" dirty="0" smtClean="0">
                <a:latin typeface="Century Gothic"/>
                <a:cs typeface="Century Gothic"/>
              </a:rPr>
              <a:t>15 Mds </a:t>
            </a:r>
            <a:r>
              <a:rPr lang="fr-FR" sz="1300" dirty="0" smtClean="0">
                <a:latin typeface="Century Gothic"/>
                <a:cs typeface="Century Gothic"/>
              </a:rPr>
              <a:t>investissements </a:t>
            </a:r>
            <a:r>
              <a:rPr lang="fr-FR" sz="1300" b="1" dirty="0" smtClean="0">
                <a:latin typeface="Century Gothic"/>
                <a:cs typeface="Century Gothic"/>
              </a:rPr>
              <a:t>continus</a:t>
            </a:r>
          </a:p>
          <a:p>
            <a:pPr algn="l">
              <a:lnSpc>
                <a:spcPct val="200000"/>
              </a:lnSpc>
              <a:buFont typeface="Wingdings" pitchFamily="2" charset="2"/>
              <a:buChar char="ü"/>
            </a:pPr>
            <a:r>
              <a:rPr lang="fr-FR" sz="13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45 Mds </a:t>
            </a:r>
            <a:r>
              <a:rPr lang="fr-FR" sz="1300" b="1" dirty="0" smtClean="0">
                <a:latin typeface="Century Gothic"/>
                <a:cs typeface="Century Gothic"/>
              </a:rPr>
              <a:t>Nouveaux</a:t>
            </a:r>
            <a:r>
              <a:rPr lang="fr-FR" sz="1300" dirty="0" smtClean="0">
                <a:latin typeface="Century Gothic"/>
                <a:cs typeface="Century Gothic"/>
              </a:rPr>
              <a:t> projets</a:t>
            </a:r>
          </a:p>
          <a:p>
            <a:pPr algn="l">
              <a:lnSpc>
                <a:spcPct val="20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fr-FR" sz="1300" b="1" dirty="0" smtClean="0">
                <a:latin typeface="Century Gothic"/>
                <a:cs typeface="Century Gothic"/>
              </a:rPr>
              <a:t>31 Mds </a:t>
            </a:r>
            <a:r>
              <a:rPr lang="fr-FR" sz="1300" dirty="0" smtClean="0">
                <a:latin typeface="Century Gothic"/>
                <a:cs typeface="Century Gothic"/>
              </a:rPr>
              <a:t>projets </a:t>
            </a:r>
            <a:r>
              <a:rPr lang="fr-FR" sz="1300" b="1" dirty="0" smtClean="0">
                <a:latin typeface="Century Gothic"/>
                <a:cs typeface="Century Gothic"/>
              </a:rPr>
              <a:t>programmés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6145992" y="3246867"/>
            <a:ext cx="2880000" cy="123110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fr-FR" sz="13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29 Mds </a:t>
            </a:r>
            <a:r>
              <a:rPr lang="fr-FR" sz="1300" dirty="0" smtClean="0">
                <a:latin typeface="Century Gothic"/>
                <a:cs typeface="Century Gothic"/>
              </a:rPr>
              <a:t>investissements </a:t>
            </a:r>
            <a:r>
              <a:rPr lang="fr-FR" sz="13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continus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endParaRPr lang="fr-FR" sz="1300" b="1" dirty="0" smtClean="0">
              <a:solidFill>
                <a:srgbClr val="000000"/>
              </a:solidFill>
              <a:latin typeface="Century Gothic"/>
              <a:cs typeface="Century Gothic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endParaRPr lang="fr-FR" sz="1050" b="1" dirty="0" smtClean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2457449" y="1326350"/>
            <a:ext cx="3371851" cy="738664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1400" b="1" dirty="0" smtClean="0">
                <a:latin typeface="Century Gothic"/>
                <a:cs typeface="Century Gothic"/>
              </a:rPr>
              <a:t>76 Mds TND </a:t>
            </a:r>
            <a:r>
              <a:rPr lang="fr-FR" sz="1400" dirty="0" smtClean="0">
                <a:latin typeface="Century Gothic"/>
                <a:cs typeface="Century Gothic"/>
              </a:rPr>
              <a:t>projets demandés</a:t>
            </a:r>
          </a:p>
          <a:p>
            <a:r>
              <a:rPr lang="fr-FR" sz="1400" dirty="0" smtClean="0">
                <a:latin typeface="Century Gothic"/>
                <a:cs typeface="Century Gothic"/>
              </a:rPr>
              <a:t>	   (régionaux et sectoriels)</a:t>
            </a:r>
          </a:p>
          <a:p>
            <a:pPr>
              <a:buFont typeface="Arial" pitchFamily="34" charset="0"/>
              <a:buChar char="•"/>
            </a:pPr>
            <a:r>
              <a:rPr lang="fr-FR" sz="1400" b="1" dirty="0" smtClean="0">
                <a:latin typeface="Century Gothic"/>
                <a:cs typeface="Century Gothic"/>
              </a:rPr>
              <a:t>45 Mds TND </a:t>
            </a:r>
            <a:r>
              <a:rPr lang="fr-FR" sz="1400" dirty="0" smtClean="0">
                <a:latin typeface="Century Gothic"/>
                <a:cs typeface="Century Gothic"/>
              </a:rPr>
              <a:t>projets retenus</a:t>
            </a:r>
            <a:endParaRPr lang="fr-FR" sz="1400" dirty="0">
              <a:latin typeface="Century Gothic"/>
              <a:cs typeface="Century Gothic"/>
            </a:endParaRPr>
          </a:p>
        </p:txBody>
      </p:sp>
      <p:cxnSp>
        <p:nvCxnSpPr>
          <p:cNvPr id="30" name="Connecteur droit avec flèche 29"/>
          <p:cNvCxnSpPr/>
          <p:nvPr/>
        </p:nvCxnSpPr>
        <p:spPr>
          <a:xfrm rot="5400000">
            <a:off x="2638098" y="2628573"/>
            <a:ext cx="1029355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29416" y="5839751"/>
            <a:ext cx="30663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 smtClean="0">
                <a:latin typeface="Century Gothic"/>
                <a:cs typeface="Century Gothic"/>
              </a:rPr>
              <a:t>Mds = Milliards de dinars</a:t>
            </a:r>
            <a:endParaRPr lang="fr-FR" sz="1600" dirty="0">
              <a:latin typeface="Century Gothic"/>
              <a:cs typeface="Century Gothic"/>
            </a:endParaRPr>
          </a:p>
        </p:txBody>
      </p:sp>
      <p:sp>
        <p:nvSpPr>
          <p:cNvPr id="17" name="Text Placeholder 1"/>
          <p:cNvSpPr>
            <a:spLocks noGrp="1"/>
          </p:cNvSpPr>
          <p:nvPr>
            <p:ph type="body" sz="quarter" idx="23"/>
          </p:nvPr>
        </p:nvSpPr>
        <p:spPr>
          <a:xfrm>
            <a:off x="164012" y="112525"/>
            <a:ext cx="8979988" cy="848057"/>
          </a:xfrm>
        </p:spPr>
        <p:txBody>
          <a:bodyPr>
            <a:noAutofit/>
          </a:bodyPr>
          <a:lstStyle/>
          <a:p>
            <a:pPr marL="0" lvl="1" indent="0"/>
            <a:r>
              <a:rPr lang="fr-FR" sz="18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8- </a:t>
            </a:r>
            <a:r>
              <a:rPr lang="fr-FR" sz="18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Investissements du </a:t>
            </a:r>
            <a:r>
              <a:rPr lang="fr-FR" sz="18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Plan: Investissements Publics</a:t>
            </a:r>
            <a:endParaRPr lang="ar-TN" sz="1800" b="1" cap="small" dirty="0">
              <a:solidFill>
                <a:schemeClr val="bg2"/>
              </a:solidFill>
              <a:latin typeface="Century Gothic"/>
              <a:cs typeface="Century Gothic"/>
            </a:endParaRPr>
          </a:p>
          <a:p>
            <a:pPr marL="0" lvl="1" indent="0"/>
            <a:r>
              <a:rPr lang="fr-FR" sz="16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  Un plan ambitieux dans la limite de 60% du taux d’endettement en PIB</a:t>
            </a:r>
            <a:endParaRPr lang="ar-TN" sz="16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55936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Tableau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853053"/>
              </p:ext>
            </p:extLst>
          </p:nvPr>
        </p:nvGraphicFramePr>
        <p:xfrm>
          <a:off x="3686174" y="1293397"/>
          <a:ext cx="5208444" cy="488451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683665"/>
                <a:gridCol w="1800665"/>
                <a:gridCol w="1724114"/>
              </a:tblGrid>
              <a:tr h="620466">
                <a:tc>
                  <a:txBody>
                    <a:bodyPr/>
                    <a:lstStyle/>
                    <a:p>
                      <a:pPr marL="0" marR="0" indent="0" algn="ctr" defTabSz="9142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dirty="0" smtClean="0">
                          <a:solidFill>
                            <a:srgbClr val="000000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Groupe</a:t>
                      </a:r>
                    </a:p>
                    <a:p>
                      <a:pPr algn="ctr" rtl="0"/>
                      <a:endParaRPr lang="fr-FR" sz="1400" b="0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Part dans la population totale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1400" b="0" dirty="0" smtClean="0">
                          <a:solidFill>
                            <a:srgbClr val="000000"/>
                          </a:solidFill>
                          <a:latin typeface="Century Gothic"/>
                          <a:cs typeface="Century Gothic"/>
                        </a:rPr>
                        <a:t>Part dans le coût global des projets </a:t>
                      </a:r>
                      <a:endParaRPr lang="fr-FR" sz="1400" b="0" dirty="0">
                        <a:solidFill>
                          <a:srgbClr val="000000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2839">
                <a:tc>
                  <a:txBody>
                    <a:bodyPr/>
                    <a:lstStyle/>
                    <a:p>
                      <a:endParaRPr lang="fr-FR" dirty="0" smtClean="0">
                        <a:latin typeface="Century Gothic"/>
                        <a:cs typeface="Century Gothic"/>
                      </a:endParaRPr>
                    </a:p>
                    <a:p>
                      <a:endParaRPr lang="fr-FR" dirty="0" smtClean="0">
                        <a:latin typeface="Century Gothic"/>
                        <a:cs typeface="Century Gothic"/>
                      </a:endParaRPr>
                    </a:p>
                    <a:p>
                      <a:endParaRPr lang="fr-FR" dirty="0" smtClean="0">
                        <a:latin typeface="Century Gothic"/>
                        <a:cs typeface="Century Gothic"/>
                      </a:endParaRPr>
                    </a:p>
                    <a:p>
                      <a:endParaRPr lang="fr-FR" dirty="0" smtClean="0">
                        <a:latin typeface="Century Gothic"/>
                        <a:cs typeface="Century Gothic"/>
                      </a:endParaRPr>
                    </a:p>
                    <a:p>
                      <a:pPr marL="0" marR="0" indent="0" algn="ctr" defTabSz="9142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latin typeface="Century Gothic"/>
                          <a:cs typeface="Century Gothic"/>
                        </a:rPr>
                        <a:t>Gouvernorats moins bien classés</a:t>
                      </a:r>
                      <a:r>
                        <a:rPr lang="fr-FR" sz="1400" baseline="0" dirty="0" smtClean="0">
                          <a:latin typeface="Century Gothic"/>
                          <a:cs typeface="Century Gothic"/>
                        </a:rPr>
                        <a:t> selon l’IDR</a:t>
                      </a:r>
                      <a:endParaRPr lang="fr-FR" sz="1400" dirty="0" smtClean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741208">
                <a:tc>
                  <a:txBody>
                    <a:bodyPr/>
                    <a:lstStyle/>
                    <a:p>
                      <a:endParaRPr lang="fr-FR" dirty="0" smtClean="0">
                        <a:latin typeface="Century Gothic"/>
                        <a:cs typeface="Century Gothic"/>
                      </a:endParaRPr>
                    </a:p>
                    <a:p>
                      <a:endParaRPr lang="fr-FR" dirty="0" smtClean="0">
                        <a:latin typeface="Century Gothic"/>
                        <a:cs typeface="Century Gothic"/>
                      </a:endParaRPr>
                    </a:p>
                    <a:p>
                      <a:endParaRPr lang="fr-FR" dirty="0" smtClean="0">
                        <a:latin typeface="Century Gothic"/>
                        <a:cs typeface="Century Gothic"/>
                      </a:endParaRPr>
                    </a:p>
                    <a:p>
                      <a:pPr marL="0" marR="0" indent="0" algn="ctr" defTabSz="9142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Gouvernorats mieux classés selon l’IDR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7418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1"/>
          <p:cNvSpPr>
            <a:spLocks noGrp="1"/>
          </p:cNvSpPr>
          <p:nvPr>
            <p:ph type="body" sz="quarter" idx="23"/>
          </p:nvPr>
        </p:nvSpPr>
        <p:spPr>
          <a:xfrm>
            <a:off x="164012" y="112525"/>
            <a:ext cx="8979988" cy="848057"/>
          </a:xfrm>
        </p:spPr>
        <p:txBody>
          <a:bodyPr>
            <a:noAutofit/>
          </a:bodyPr>
          <a:lstStyle/>
          <a:p>
            <a:pPr marL="0" lvl="1" indent="0"/>
            <a:r>
              <a:rPr lang="fr-FR" sz="18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8- </a:t>
            </a:r>
            <a:r>
              <a:rPr lang="fr-FR" sz="18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Investissements du Plan </a:t>
            </a:r>
            <a:r>
              <a:rPr lang="fr-FR" sz="18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: discrimination positive </a:t>
            </a:r>
            <a:r>
              <a:rPr lang="fr-FR" sz="1800" b="1" cap="small" dirty="0">
                <a:solidFill>
                  <a:schemeClr val="bg2"/>
                </a:solidFill>
                <a:latin typeface="Century Gothic"/>
                <a:cs typeface="Century Gothic"/>
              </a:rPr>
              <a:t>principe directeur </a:t>
            </a:r>
            <a:r>
              <a:rPr lang="fr-FR" sz="18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pour l’arbitrage </a:t>
            </a:r>
            <a:endParaRPr lang="ar-TN" sz="1800" b="1" cap="small" dirty="0">
              <a:solidFill>
                <a:schemeClr val="bg2"/>
              </a:solidFill>
              <a:latin typeface="Century Gothic"/>
              <a:cs typeface="Century Gothic"/>
            </a:endParaRPr>
          </a:p>
          <a:p>
            <a:pPr marL="0" lvl="1" indent="0"/>
            <a:r>
              <a:rPr lang="fr-FR" sz="18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    </a:t>
            </a:r>
            <a:r>
              <a:rPr lang="fr-FR" sz="1800" cap="small" dirty="0">
                <a:solidFill>
                  <a:schemeClr val="bg2"/>
                </a:solidFill>
                <a:latin typeface="Century Gothic"/>
                <a:cs typeface="Century Gothic"/>
              </a:rPr>
              <a:t> </a:t>
            </a:r>
            <a:r>
              <a:rPr lang="fr-FR" sz="1400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2/3 des projets Publics alloués à la 1/2 de la population dans les zones de développement régional</a:t>
            </a:r>
            <a:endParaRPr lang="ar-TN" sz="1400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  <p:graphicFrame>
        <p:nvGraphicFramePr>
          <p:cNvPr id="21" name="Graphique 20"/>
          <p:cNvGraphicFramePr/>
          <p:nvPr>
            <p:extLst>
              <p:ext uri="{D42A27DB-BD31-4B8C-83A1-F6EECF244321}">
                <p14:modId xmlns:p14="http://schemas.microsoft.com/office/powerpoint/2010/main" val="370419602"/>
              </p:ext>
            </p:extLst>
          </p:nvPr>
        </p:nvGraphicFramePr>
        <p:xfrm>
          <a:off x="7418979" y="4832001"/>
          <a:ext cx="1142753" cy="919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3" name="Graphique 22"/>
          <p:cNvGraphicFramePr/>
          <p:nvPr>
            <p:extLst>
              <p:ext uri="{D42A27DB-BD31-4B8C-83A1-F6EECF244321}">
                <p14:modId xmlns:p14="http://schemas.microsoft.com/office/powerpoint/2010/main" val="4094839603"/>
              </p:ext>
            </p:extLst>
          </p:nvPr>
        </p:nvGraphicFramePr>
        <p:xfrm>
          <a:off x="7431154" y="2341400"/>
          <a:ext cx="1142753" cy="918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4" name="Graphique 23"/>
          <p:cNvGraphicFramePr/>
          <p:nvPr>
            <p:extLst>
              <p:ext uri="{D42A27DB-BD31-4B8C-83A1-F6EECF244321}">
                <p14:modId xmlns:p14="http://schemas.microsoft.com/office/powerpoint/2010/main" val="162345901"/>
              </p:ext>
            </p:extLst>
          </p:nvPr>
        </p:nvGraphicFramePr>
        <p:xfrm>
          <a:off x="5722937" y="2378538"/>
          <a:ext cx="963181" cy="91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5" name="ZoneTexte 24"/>
          <p:cNvSpPr txBox="1"/>
          <p:nvPr/>
        </p:nvSpPr>
        <p:spPr>
          <a:xfrm>
            <a:off x="5773317" y="2627367"/>
            <a:ext cx="61891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fr-FR" sz="14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%</a:t>
            </a:r>
            <a:r>
              <a:rPr lang="ar-TN" sz="14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5</a:t>
            </a:r>
            <a:r>
              <a:rPr lang="fr-FR" sz="14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0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7554600" y="2657067"/>
            <a:ext cx="61891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fr-FR" sz="14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%</a:t>
            </a:r>
            <a:r>
              <a:rPr lang="ar-TN" sz="14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70</a:t>
            </a:r>
            <a:r>
              <a:rPr lang="fr-FR" sz="14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7519044" y="5143742"/>
            <a:ext cx="618911" cy="311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fr-FR" sz="14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%</a:t>
            </a:r>
            <a:r>
              <a:rPr lang="ar-TN" sz="14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30</a:t>
            </a:r>
            <a:endParaRPr lang="fr-FR" sz="1400" b="1" dirty="0" smtClean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graphicFrame>
        <p:nvGraphicFramePr>
          <p:cNvPr id="30" name="Graphique 29"/>
          <p:cNvGraphicFramePr/>
          <p:nvPr>
            <p:extLst>
              <p:ext uri="{D42A27DB-BD31-4B8C-83A1-F6EECF244321}">
                <p14:modId xmlns:p14="http://schemas.microsoft.com/office/powerpoint/2010/main" val="133676354"/>
              </p:ext>
            </p:extLst>
          </p:nvPr>
        </p:nvGraphicFramePr>
        <p:xfrm>
          <a:off x="5770558" y="4825671"/>
          <a:ext cx="1142753" cy="918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31" name="ZoneTexte 30"/>
          <p:cNvSpPr txBox="1"/>
          <p:nvPr/>
        </p:nvSpPr>
        <p:spPr>
          <a:xfrm>
            <a:off x="5916192" y="5080092"/>
            <a:ext cx="61891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fr-FR" sz="14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%</a:t>
            </a:r>
            <a:r>
              <a:rPr lang="ar-TN" sz="14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5</a:t>
            </a:r>
            <a:r>
              <a:rPr lang="fr-FR" sz="14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0 </a:t>
            </a:r>
          </a:p>
        </p:txBody>
      </p:sp>
      <p:sp>
        <p:nvSpPr>
          <p:cNvPr id="22" name="Ellipse 21"/>
          <p:cNvSpPr/>
          <p:nvPr/>
        </p:nvSpPr>
        <p:spPr>
          <a:xfrm>
            <a:off x="4181475" y="2328825"/>
            <a:ext cx="790575" cy="638176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TN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16</a:t>
            </a:r>
            <a:endParaRPr lang="fr-FR" b="1" dirty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4191000" y="4648200"/>
            <a:ext cx="790575" cy="638176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TN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8</a:t>
            </a:r>
            <a:endParaRPr lang="fr-FR" b="1" dirty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28559" y="967859"/>
            <a:ext cx="30869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>
                <a:solidFill>
                  <a:srgbClr val="000000"/>
                </a:solidFill>
                <a:latin typeface="Century Gothic"/>
                <a:cs typeface="Century Gothic"/>
              </a:rPr>
              <a:t>Classement des gouvernorats selon </a:t>
            </a:r>
            <a:r>
              <a:rPr lang="fr-FR" sz="1400" dirty="0">
                <a:solidFill>
                  <a:srgbClr val="000000"/>
                </a:solidFill>
                <a:latin typeface="Century Gothic"/>
                <a:cs typeface="Century Gothic"/>
              </a:rPr>
              <a:t>l</a:t>
            </a:r>
            <a:r>
              <a:rPr lang="fr-FR" sz="1400" dirty="0" smtClean="0">
                <a:solidFill>
                  <a:srgbClr val="000000"/>
                </a:solidFill>
                <a:latin typeface="Century Gothic"/>
                <a:cs typeface="Century Gothic"/>
              </a:rPr>
              <a:t>’IDR</a:t>
            </a:r>
            <a:endParaRPr lang="fr-FR" sz="14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34" name="Accolade ouvrante 33"/>
          <p:cNvSpPr/>
          <p:nvPr/>
        </p:nvSpPr>
        <p:spPr>
          <a:xfrm rot="10800000">
            <a:off x="3267075" y="1438275"/>
            <a:ext cx="400050" cy="3028950"/>
          </a:xfrm>
          <a:prstGeom prst="leftBrace">
            <a:avLst>
              <a:gd name="adj1" fmla="val 8333"/>
              <a:gd name="adj2" fmla="val 49683"/>
            </a:avLst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Century Gothic"/>
              <a:cs typeface="Century Gothic"/>
            </a:endParaRPr>
          </a:p>
        </p:txBody>
      </p:sp>
      <p:sp>
        <p:nvSpPr>
          <p:cNvPr id="35" name="Accolade ouvrante 34"/>
          <p:cNvSpPr/>
          <p:nvPr/>
        </p:nvSpPr>
        <p:spPr>
          <a:xfrm rot="10800000">
            <a:off x="3257549" y="4533900"/>
            <a:ext cx="428624" cy="1466850"/>
          </a:xfrm>
          <a:prstGeom prst="leftBrace">
            <a:avLst>
              <a:gd name="adj1" fmla="val 6925"/>
              <a:gd name="adj2" fmla="val 50000"/>
            </a:avLst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Century Gothic"/>
              <a:cs typeface="Century Gothic"/>
            </a:endParaRPr>
          </a:p>
        </p:txBody>
      </p:sp>
      <p:graphicFrame>
        <p:nvGraphicFramePr>
          <p:cNvPr id="37" name="Graphique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6554622"/>
              </p:ext>
            </p:extLst>
          </p:nvPr>
        </p:nvGraphicFramePr>
        <p:xfrm>
          <a:off x="133349" y="1476375"/>
          <a:ext cx="3385706" cy="4733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cxnSp>
        <p:nvCxnSpPr>
          <p:cNvPr id="40" name="Connecteur droit 39"/>
          <p:cNvCxnSpPr/>
          <p:nvPr/>
        </p:nvCxnSpPr>
        <p:spPr>
          <a:xfrm flipV="1">
            <a:off x="292552" y="4577722"/>
            <a:ext cx="2534194" cy="0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V="1">
            <a:off x="283027" y="3110872"/>
            <a:ext cx="2534194" cy="0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/>
          <p:cNvCxnSpPr/>
          <p:nvPr/>
        </p:nvCxnSpPr>
        <p:spPr>
          <a:xfrm>
            <a:off x="225083" y="1478900"/>
            <a:ext cx="2877848" cy="0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36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3478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Espace réservé du contenu 2"/>
          <p:cNvSpPr txBox="1">
            <a:spLocks/>
          </p:cNvSpPr>
          <p:nvPr/>
        </p:nvSpPr>
        <p:spPr>
          <a:xfrm>
            <a:off x="533400" y="1219200"/>
            <a:ext cx="7981950" cy="447135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Processus d’élaboration du Plan</a:t>
            </a:r>
          </a:p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Cadre général d’élaboration du Plan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Diagnostic du développement avant Plan</a:t>
            </a:r>
            <a:endParaRPr lang="ar-TN" dirty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Les défis</a:t>
            </a:r>
            <a:endParaRPr lang="ar-TN" dirty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Vers un nouveau modèle de développement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Objectifs, Réformes et Projets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Avancement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des réformes structurelles 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rgbClr val="7F7F7F"/>
                </a:solidFill>
                <a:latin typeface="Century Gothic"/>
                <a:cs typeface="Century Gothic"/>
              </a:rPr>
              <a:t>Investissements 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b="1" dirty="0" smtClean="0">
                <a:latin typeface="Century Gothic"/>
                <a:cs typeface="Century Gothic"/>
              </a:rPr>
              <a:t>Conditions de réussite </a:t>
            </a:r>
            <a:endParaRPr lang="ar-TN" b="1" dirty="0" smtClean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7783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0490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21673" y="962373"/>
            <a:ext cx="8599053" cy="5336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180975" indent="-180975" algn="just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600" dirty="0" smtClean="0">
                <a:latin typeface="Century Gothic"/>
                <a:cs typeface="Century Gothic"/>
              </a:rPr>
              <a:t>Parachever la mise en place des </a:t>
            </a:r>
            <a:r>
              <a:rPr lang="fr-FR" sz="1600" b="1" dirty="0" smtClean="0">
                <a:latin typeface="Century Gothic"/>
                <a:cs typeface="Century Gothic"/>
              </a:rPr>
              <a:t>institutions constitutionnelles </a:t>
            </a:r>
            <a:r>
              <a:rPr lang="fr-FR" sz="1600" dirty="0" smtClean="0">
                <a:latin typeface="Century Gothic"/>
                <a:cs typeface="Century Gothic"/>
              </a:rPr>
              <a:t>et entamer le processus de </a:t>
            </a:r>
            <a:r>
              <a:rPr lang="fr-FR" sz="1600" b="1" dirty="0" smtClean="0">
                <a:latin typeface="Century Gothic"/>
                <a:cs typeface="Century Gothic"/>
              </a:rPr>
              <a:t>décentralisation  </a:t>
            </a:r>
            <a:endParaRPr lang="ar-TN" sz="1600" b="1" dirty="0" smtClean="0">
              <a:latin typeface="Century Gothic"/>
              <a:cs typeface="Century Gothic"/>
            </a:endParaRPr>
          </a:p>
          <a:p>
            <a:pPr marL="180975" indent="-180975" algn="just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600" dirty="0" smtClean="0">
                <a:latin typeface="Century Gothic"/>
                <a:cs typeface="Century Gothic"/>
              </a:rPr>
              <a:t>Restaurer le </a:t>
            </a:r>
            <a:r>
              <a:rPr lang="fr-FR" sz="1600" b="1" dirty="0" smtClean="0">
                <a:latin typeface="Century Gothic"/>
                <a:cs typeface="Century Gothic"/>
              </a:rPr>
              <a:t>rôle de l’Etat </a:t>
            </a:r>
            <a:r>
              <a:rPr lang="fr-FR" sz="1600" dirty="0" smtClean="0">
                <a:latin typeface="Century Gothic"/>
                <a:cs typeface="Century Gothic"/>
              </a:rPr>
              <a:t>et la </a:t>
            </a:r>
            <a:r>
              <a:rPr lang="fr-FR" sz="1600" b="1" dirty="0" smtClean="0">
                <a:latin typeface="Century Gothic"/>
                <a:cs typeface="Century Gothic"/>
              </a:rPr>
              <a:t>primauté du droit </a:t>
            </a:r>
            <a:r>
              <a:rPr lang="fr-FR" sz="1600" dirty="0" smtClean="0">
                <a:latin typeface="Century Gothic"/>
                <a:cs typeface="Century Gothic"/>
              </a:rPr>
              <a:t>dans tous les domaines et sur tout le territoire</a:t>
            </a:r>
            <a:endParaRPr lang="ar-TN" sz="1600" dirty="0" smtClean="0">
              <a:latin typeface="Century Gothic"/>
              <a:cs typeface="Century Gothic"/>
            </a:endParaRPr>
          </a:p>
          <a:p>
            <a:pPr marL="180975" indent="-180975" algn="just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600" dirty="0" smtClean="0">
                <a:latin typeface="Century Gothic"/>
                <a:cs typeface="Century Gothic"/>
              </a:rPr>
              <a:t>Mobiliser les</a:t>
            </a:r>
            <a:r>
              <a:rPr lang="fr-FR" sz="1600" b="1" dirty="0" smtClean="0">
                <a:latin typeface="Century Gothic"/>
                <a:cs typeface="Century Gothic"/>
              </a:rPr>
              <a:t> financements </a:t>
            </a:r>
            <a:r>
              <a:rPr lang="fr-FR" sz="1600" dirty="0" smtClean="0">
                <a:latin typeface="Century Gothic"/>
                <a:cs typeface="Century Gothic"/>
              </a:rPr>
              <a:t>indispensables à la réalisation des projets (</a:t>
            </a:r>
            <a:r>
              <a:rPr lang="fr-FR" sz="1600" b="1" dirty="0" smtClean="0">
                <a:latin typeface="Century Gothic"/>
                <a:cs typeface="Century Gothic"/>
              </a:rPr>
              <a:t>conférence internationale-</a:t>
            </a:r>
            <a:r>
              <a:rPr lang="fr-FR" sz="1600" dirty="0" smtClean="0">
                <a:latin typeface="Century Gothic"/>
                <a:cs typeface="Century Gothic"/>
              </a:rPr>
              <a:t> </a:t>
            </a:r>
            <a:r>
              <a:rPr lang="fr-FR" sz="1600" b="1" dirty="0" smtClean="0">
                <a:latin typeface="Century Gothic"/>
                <a:cs typeface="Century Gothic"/>
              </a:rPr>
              <a:t>29 et 30 novembre 2016</a:t>
            </a:r>
            <a:r>
              <a:rPr lang="fr-FR" sz="1600" dirty="0" smtClean="0">
                <a:latin typeface="Century Gothic"/>
                <a:cs typeface="Century Gothic"/>
              </a:rPr>
              <a:t>)</a:t>
            </a:r>
            <a:endParaRPr lang="ar-TN" sz="1600" dirty="0" smtClean="0">
              <a:latin typeface="Century Gothic"/>
              <a:cs typeface="Century Gothic"/>
            </a:endParaRPr>
          </a:p>
          <a:p>
            <a:pPr marL="180975" indent="-180975" algn="just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600" dirty="0" smtClean="0">
                <a:latin typeface="Century Gothic"/>
                <a:cs typeface="Century Gothic"/>
              </a:rPr>
              <a:t>Opter pour </a:t>
            </a:r>
            <a:r>
              <a:rPr lang="fr-FR" sz="1600" b="1" dirty="0" smtClean="0">
                <a:latin typeface="Century Gothic"/>
                <a:cs typeface="Century Gothic"/>
              </a:rPr>
              <a:t>le partenariat Public-Privé</a:t>
            </a:r>
            <a:r>
              <a:rPr lang="fr-FR" sz="1600" dirty="0" smtClean="0">
                <a:latin typeface="Century Gothic"/>
                <a:cs typeface="Century Gothic"/>
              </a:rPr>
              <a:t> en tant que levier pour la relance de  l’investissement</a:t>
            </a:r>
          </a:p>
          <a:p>
            <a:pPr marL="180975" indent="-180975" algn="just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600" b="1" dirty="0" smtClean="0">
                <a:latin typeface="Century Gothic"/>
                <a:cs typeface="Century Gothic"/>
              </a:rPr>
              <a:t>Engager  rapidement </a:t>
            </a:r>
            <a:r>
              <a:rPr lang="fr-FR" sz="1600" dirty="0" smtClean="0">
                <a:latin typeface="Century Gothic"/>
                <a:cs typeface="Century Gothic"/>
              </a:rPr>
              <a:t>les</a:t>
            </a:r>
            <a:r>
              <a:rPr lang="fr-FR" sz="1600" b="1" dirty="0" smtClean="0">
                <a:latin typeface="Century Gothic"/>
                <a:cs typeface="Century Gothic"/>
              </a:rPr>
              <a:t> études </a:t>
            </a:r>
            <a:r>
              <a:rPr lang="fr-FR" sz="1600" dirty="0" smtClean="0">
                <a:latin typeface="Century Gothic"/>
                <a:cs typeface="Century Gothic"/>
              </a:rPr>
              <a:t>relatives aux projets du Plan</a:t>
            </a:r>
            <a:endParaRPr lang="ar-TN" sz="1600" dirty="0" smtClean="0">
              <a:latin typeface="Century Gothic"/>
              <a:cs typeface="Century Gothic"/>
            </a:endParaRPr>
          </a:p>
          <a:p>
            <a:pPr marL="180975" indent="-180975" algn="just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600" dirty="0" smtClean="0">
                <a:latin typeface="Century Gothic"/>
                <a:cs typeface="Century Gothic"/>
              </a:rPr>
              <a:t>Assurer un </a:t>
            </a:r>
            <a:r>
              <a:rPr lang="fr-FR" sz="1600" b="1" dirty="0" smtClean="0">
                <a:latin typeface="Century Gothic"/>
                <a:cs typeface="Century Gothic"/>
              </a:rPr>
              <a:t>suivi efficace </a:t>
            </a:r>
            <a:r>
              <a:rPr lang="fr-FR" sz="1600" dirty="0" smtClean="0">
                <a:latin typeface="Century Gothic"/>
                <a:cs typeface="Century Gothic"/>
              </a:rPr>
              <a:t>et une </a:t>
            </a:r>
            <a:r>
              <a:rPr lang="fr-FR" sz="1600" b="1" dirty="0" smtClean="0">
                <a:latin typeface="Century Gothic"/>
                <a:cs typeface="Century Gothic"/>
              </a:rPr>
              <a:t>évaluation rigoureuse </a:t>
            </a:r>
            <a:r>
              <a:rPr lang="fr-FR" sz="1600" dirty="0" smtClean="0">
                <a:latin typeface="Century Gothic"/>
                <a:cs typeface="Century Gothic"/>
              </a:rPr>
              <a:t>des réalisations du Plan à travers : </a:t>
            </a:r>
            <a:endParaRPr lang="ar-TN" sz="1600" dirty="0" smtClean="0">
              <a:latin typeface="Century Gothic"/>
              <a:cs typeface="Century Gothic"/>
            </a:endParaRPr>
          </a:p>
          <a:p>
            <a:pPr marL="711200" lvl="1" indent="-255588" algn="just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ü"/>
            </a:pPr>
            <a:r>
              <a:rPr lang="fr-FR" sz="1600" dirty="0" smtClean="0">
                <a:latin typeface="Century Gothic"/>
                <a:cs typeface="Century Gothic"/>
              </a:rPr>
              <a:t>La généralisation du système national de suivi et d’évaluation des projets publics</a:t>
            </a:r>
          </a:p>
          <a:p>
            <a:pPr marL="711200" lvl="1" indent="-255588" algn="just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ü"/>
            </a:pPr>
            <a:r>
              <a:rPr lang="fr-FR" sz="1600" dirty="0" smtClean="0">
                <a:latin typeface="Century Gothic"/>
                <a:cs typeface="Century Gothic"/>
              </a:rPr>
              <a:t>Un calendrier clair pour la mise en œuvre des réformes préconisées </a:t>
            </a:r>
          </a:p>
          <a:p>
            <a:pPr marL="711200" lvl="1" indent="-255588" algn="just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ü"/>
            </a:pPr>
            <a:r>
              <a:rPr lang="fr-FR" sz="1600" dirty="0" smtClean="0">
                <a:latin typeface="Century Gothic"/>
                <a:cs typeface="Century Gothic"/>
              </a:rPr>
              <a:t>Le suivi des indicateurs sur l’emploi et le développement humain à l’échelle nationale et régionale</a:t>
            </a:r>
            <a:endParaRPr lang="ar-TN" sz="1600" dirty="0" smtClean="0">
              <a:latin typeface="Century Gothic"/>
              <a:cs typeface="Century Gothic"/>
            </a:endParaRPr>
          </a:p>
        </p:txBody>
      </p:sp>
      <p:sp>
        <p:nvSpPr>
          <p:cNvPr id="9" name="Text Placeholder 1"/>
          <p:cNvSpPr>
            <a:spLocks noGrp="1"/>
          </p:cNvSpPr>
          <p:nvPr>
            <p:ph type="body" sz="quarter" idx="23"/>
          </p:nvPr>
        </p:nvSpPr>
        <p:spPr>
          <a:xfrm>
            <a:off x="164012" y="176177"/>
            <a:ext cx="8791302" cy="710519"/>
          </a:xfrm>
        </p:spPr>
        <p:txBody>
          <a:bodyPr>
            <a:normAutofit/>
          </a:bodyPr>
          <a:lstStyle/>
          <a:p>
            <a:pPr algn="l" rtl="0"/>
            <a:r>
              <a:rPr lang="fr-FR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9- </a:t>
            </a:r>
            <a:r>
              <a:rPr lang="fr-FR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Conditions de réussite</a:t>
            </a:r>
            <a:endParaRPr lang="ar-TN" cap="small" dirty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55936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331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40714088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1514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3" name="Rectangle 1331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61984" cy="16197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 anchorCtr="0">
            <a:noAutofit/>
          </a:bodyPr>
          <a:lstStyle/>
          <a:p>
            <a:pPr algn="ctr"/>
            <a:endParaRPr lang="fr-FR" sz="1400" dirty="0" err="1" smtClean="0">
              <a:solidFill>
                <a:schemeClr val="tx1"/>
              </a:solidFill>
              <a:latin typeface="Arial"/>
              <a:ea typeface="ＭＳ Ｐゴシック"/>
              <a:sym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59184" y="2771246"/>
            <a:ext cx="3096210" cy="709760"/>
          </a:xfrm>
          <a:prstGeom prst="rect">
            <a:avLst/>
          </a:prstGeom>
          <a:solidFill>
            <a:schemeClr val="bg2"/>
          </a:solidFill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3296" tIns="46648" rIns="93296" bIns="46648">
            <a:spAutoFit/>
          </a:bodyPr>
          <a:lstStyle/>
          <a:p>
            <a:pPr algn="ctr"/>
            <a:r>
              <a:rPr lang="fr-FR" sz="4000" b="1" cap="sm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Merci</a:t>
            </a:r>
            <a:endParaRPr lang="fr-FR" sz="4000" cap="small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575425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5297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Espace réservé du contenu 2"/>
          <p:cNvSpPr txBox="1">
            <a:spLocks/>
          </p:cNvSpPr>
          <p:nvPr/>
        </p:nvSpPr>
        <p:spPr>
          <a:xfrm>
            <a:off x="533400" y="1219200"/>
            <a:ext cx="7981950" cy="447135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Processus d’élaboration du Plan</a:t>
            </a:r>
          </a:p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Cadre général d’élaboration du Plan</a:t>
            </a:r>
            <a:endParaRPr lang="ar-TN" b="1" dirty="0" smtClean="0">
              <a:solidFill>
                <a:srgbClr val="000000"/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Diagnostic du développement avant Plan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Les défis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Vers un nouveau modèle de développement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Objectifs, Réformes et Projets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Avancement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des réformes structurelles 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Investissements 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Conditions de réussite 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95650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8908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Placeholder 1"/>
          <p:cNvSpPr>
            <a:spLocks noGrp="1"/>
          </p:cNvSpPr>
          <p:nvPr>
            <p:ph type="body" sz="quarter" idx="23"/>
          </p:nvPr>
        </p:nvSpPr>
        <p:spPr>
          <a:xfrm>
            <a:off x="164012" y="176177"/>
            <a:ext cx="8791302" cy="710519"/>
          </a:xfrm>
        </p:spPr>
        <p:txBody>
          <a:bodyPr>
            <a:normAutofit/>
          </a:bodyPr>
          <a:lstStyle/>
          <a:p>
            <a:pPr marL="0" lvl="1" indent="0"/>
            <a:r>
              <a:rPr lang="fr-FR" sz="18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2. Cadre général d’élaboration du Plan</a:t>
            </a:r>
            <a:endParaRPr lang="ar-TN" sz="1800" b="1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-396082" y="2112583"/>
            <a:ext cx="1944000" cy="431999"/>
          </a:xfrm>
          <a:prstGeom prst="rect">
            <a:avLst/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16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Particularités</a:t>
            </a:r>
            <a:endParaRPr lang="ar-TN" sz="1600" b="1" dirty="0" smtClean="0">
              <a:solidFill>
                <a:schemeClr val="bg1"/>
              </a:solidFill>
              <a:latin typeface="Century Gothic"/>
              <a:ea typeface="Calibri" pitchFamily="34" charset="0"/>
              <a:cs typeface="Century Gothic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84260" y="1356582"/>
            <a:ext cx="7624250" cy="1922719"/>
          </a:xfrm>
          <a:prstGeom prst="rect">
            <a:avLst/>
          </a:prstGeom>
          <a:ln w="127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180975" indent="-180975" algn="l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itchFamily="34" charset="0"/>
              <a:buChar char="•"/>
            </a:pPr>
            <a:r>
              <a:rPr lang="fr-FR" sz="16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Premier Plan de développement </a:t>
            </a:r>
            <a:r>
              <a:rPr lang="fr-FR" sz="1600" dirty="0" smtClean="0">
                <a:solidFill>
                  <a:schemeClr val="tx1"/>
                </a:solidFill>
                <a:latin typeface="Century Gothic"/>
                <a:cs typeface="Century Gothic"/>
              </a:rPr>
              <a:t>de la deuxième République</a:t>
            </a:r>
            <a:endParaRPr lang="ar-TN" sz="1600" dirty="0" smtClean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 marL="180975" indent="-180975" algn="l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itchFamily="34" charset="0"/>
              <a:buChar char="•"/>
            </a:pPr>
            <a:r>
              <a:rPr lang="fr-FR" sz="16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Approche participative </a:t>
            </a:r>
            <a:r>
              <a:rPr lang="fr-FR" sz="1600" dirty="0" smtClean="0">
                <a:solidFill>
                  <a:schemeClr val="tx1"/>
                </a:solidFill>
                <a:latin typeface="Century Gothic"/>
                <a:cs typeface="Century Gothic"/>
              </a:rPr>
              <a:t>durant toutes les étapes du Plan</a:t>
            </a:r>
            <a:endParaRPr lang="ar-TN" sz="1600" dirty="0" smtClean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 marL="180975" indent="-180975" algn="l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itchFamily="34" charset="0"/>
              <a:buChar char="•"/>
            </a:pPr>
            <a:r>
              <a:rPr lang="fr-FR" sz="16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Discrimination positive entre les régions</a:t>
            </a:r>
            <a:r>
              <a:rPr lang="fr-FR" sz="1600" dirty="0" smtClean="0">
                <a:solidFill>
                  <a:schemeClr val="tx1"/>
                </a:solidFill>
                <a:latin typeface="Century Gothic"/>
                <a:cs typeface="Century Gothic"/>
              </a:rPr>
              <a:t>,  principe directeur pour les travaux d’arbitrage </a:t>
            </a:r>
            <a:endParaRPr lang="ar-TN" sz="16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Rectangle 10"/>
          <p:cNvSpPr/>
          <p:nvPr/>
        </p:nvSpPr>
        <p:spPr>
          <a:xfrm rot="16200000">
            <a:off x="-594082" y="4513532"/>
            <a:ext cx="2340000" cy="431999"/>
          </a:xfrm>
          <a:prstGeom prst="rect">
            <a:avLst/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16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Objectifs </a:t>
            </a:r>
            <a:endParaRPr lang="ar-TN" sz="1600" b="1" dirty="0" smtClean="0">
              <a:solidFill>
                <a:schemeClr val="bg1"/>
              </a:solidFill>
              <a:latin typeface="Century Gothic"/>
              <a:ea typeface="Calibri" pitchFamily="34" charset="0"/>
              <a:cs typeface="Century Gothic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4260" y="3539125"/>
            <a:ext cx="7624250" cy="2328253"/>
          </a:xfrm>
          <a:prstGeom prst="rect">
            <a:avLst/>
          </a:prstGeom>
          <a:ln w="127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180975" indent="-180975" algn="l">
              <a:spcBef>
                <a:spcPts val="600"/>
              </a:spcBef>
              <a:spcAft>
                <a:spcPts val="600"/>
              </a:spcAft>
            </a:pPr>
            <a:endParaRPr lang="fr-FR" sz="1600" dirty="0" smtClean="0">
              <a:solidFill>
                <a:srgbClr val="000000"/>
              </a:solidFill>
              <a:latin typeface="Century Gothic"/>
              <a:cs typeface="Century Gothic"/>
            </a:endParaRPr>
          </a:p>
          <a:p>
            <a:pPr marL="180975" indent="-180975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0000"/>
                </a:solidFill>
                <a:latin typeface="Century Gothic"/>
                <a:cs typeface="Century Gothic"/>
              </a:rPr>
              <a:t>Concrétiser la Nouvelle Vision de la Tunisie fixée par la </a:t>
            </a:r>
            <a:r>
              <a:rPr lang="fr-FR" sz="16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note d’orientation</a:t>
            </a:r>
            <a:r>
              <a:rPr lang="fr-FR" sz="1600" dirty="0" smtClean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</a:p>
          <a:p>
            <a:pPr marL="180975" indent="-180975">
              <a:spcBef>
                <a:spcPts val="0"/>
              </a:spcBef>
              <a:spcAft>
                <a:spcPts val="1200"/>
              </a:spcAft>
              <a:buClr>
                <a:schemeClr val="bg2"/>
              </a:buClr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0000"/>
                </a:solidFill>
                <a:latin typeface="Century Gothic"/>
                <a:cs typeface="Century Gothic"/>
              </a:rPr>
              <a:t>Consacrer le </a:t>
            </a:r>
            <a:r>
              <a:rPr lang="fr-FR" sz="16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nouveau modèle de développement </a:t>
            </a:r>
            <a:r>
              <a:rPr lang="fr-FR" sz="1600" dirty="0" smtClean="0">
                <a:solidFill>
                  <a:srgbClr val="000000"/>
                </a:solidFill>
                <a:latin typeface="Century Gothic"/>
                <a:cs typeface="Century Gothic"/>
              </a:rPr>
              <a:t>qui réunit :</a:t>
            </a:r>
            <a:endParaRPr lang="ar-TN" sz="1600" dirty="0" smtClean="0">
              <a:solidFill>
                <a:srgbClr val="000000"/>
              </a:solidFill>
              <a:latin typeface="Century Gothic"/>
              <a:cs typeface="Century Gothic"/>
            </a:endParaRPr>
          </a:p>
          <a:p>
            <a:pPr marL="809625" lvl="3" indent="-344488" algn="l" eaLnBrk="0" hangingPunct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80000"/>
              <a:buFont typeface="Wingdings" pitchFamily="2" charset="2"/>
              <a:buChar char="ü"/>
              <a:defRPr/>
            </a:pPr>
            <a:r>
              <a:rPr lang="fr-FR" sz="16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Efficacité</a:t>
            </a:r>
            <a:endParaRPr lang="ar-TN" sz="1600" b="1" dirty="0" smtClean="0">
              <a:solidFill>
                <a:srgbClr val="000000"/>
              </a:solidFill>
              <a:latin typeface="Century Gothic"/>
              <a:cs typeface="Century Gothic"/>
            </a:endParaRPr>
          </a:p>
          <a:p>
            <a:pPr marL="809625" lvl="3" indent="-344488" algn="l" eaLnBrk="0" hangingPunct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80000"/>
              <a:buFont typeface="Wingdings" pitchFamily="2" charset="2"/>
              <a:buChar char="ü"/>
              <a:defRPr/>
            </a:pPr>
            <a:r>
              <a:rPr lang="fr-FR" sz="16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Equité </a:t>
            </a:r>
            <a:endParaRPr lang="ar-TN" sz="1600" b="1" dirty="0" smtClean="0">
              <a:solidFill>
                <a:srgbClr val="000000"/>
              </a:solidFill>
              <a:latin typeface="Century Gothic"/>
              <a:cs typeface="Century Gothic"/>
            </a:endParaRPr>
          </a:p>
          <a:p>
            <a:pPr marL="809625" lvl="3" indent="-344488" algn="l" eaLnBrk="0" hangingPunct="0"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80000"/>
              <a:buFont typeface="Wingdings" pitchFamily="2" charset="2"/>
              <a:buChar char="ü"/>
              <a:defRPr/>
            </a:pPr>
            <a:r>
              <a:rPr lang="fr-FR" sz="16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Soutenabilité </a:t>
            </a:r>
            <a:endParaRPr lang="ar-TN" sz="1600" b="1" dirty="0" smtClean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55936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3644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 rot="16200000">
            <a:off x="-1659560" y="3212145"/>
            <a:ext cx="4187837" cy="431999"/>
          </a:xfrm>
          <a:prstGeom prst="rect">
            <a:avLst/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16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Difficultés</a:t>
            </a:r>
            <a:endParaRPr lang="ar-TN" sz="1600" b="1" dirty="0" smtClean="0">
              <a:solidFill>
                <a:schemeClr val="bg1"/>
              </a:solidFill>
              <a:latin typeface="Century Gothic"/>
              <a:ea typeface="Calibri" pitchFamily="34" charset="0"/>
              <a:cs typeface="Century Gothic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9023" y="1318151"/>
            <a:ext cx="3599994" cy="42039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180975" indent="-180975" algn="l">
              <a:spcBef>
                <a:spcPts val="600"/>
              </a:spcBef>
              <a:spcAft>
                <a:spcPts val="1200"/>
              </a:spcAft>
              <a:buClr>
                <a:srgbClr val="FF0000"/>
              </a:buClr>
              <a:buFont typeface="Simplified Arabic" pitchFamily="18" charset="-78"/>
              <a:buChar char="-"/>
            </a:pPr>
            <a:r>
              <a:rPr lang="fr-FR" sz="1600" dirty="0" smtClean="0">
                <a:latin typeface="Century Gothic"/>
                <a:cs typeface="Century Gothic"/>
              </a:rPr>
              <a:t>Environnement </a:t>
            </a:r>
            <a:r>
              <a:rPr lang="fr-FR" sz="1600" b="1" dirty="0" smtClean="0">
                <a:latin typeface="Century Gothic"/>
                <a:cs typeface="Century Gothic"/>
              </a:rPr>
              <a:t>géostratégique</a:t>
            </a:r>
            <a:r>
              <a:rPr lang="fr-FR" sz="1600" dirty="0" smtClean="0">
                <a:latin typeface="Century Gothic"/>
                <a:cs typeface="Century Gothic"/>
              </a:rPr>
              <a:t> régional </a:t>
            </a:r>
            <a:r>
              <a:rPr lang="fr-FR" sz="1600" b="1" dirty="0" smtClean="0">
                <a:latin typeface="Century Gothic"/>
                <a:cs typeface="Century Gothic"/>
              </a:rPr>
              <a:t>incertain</a:t>
            </a:r>
            <a:endParaRPr lang="ar-TN" sz="1600" b="1" dirty="0" smtClean="0">
              <a:latin typeface="Century Gothic"/>
              <a:cs typeface="Century Gothic"/>
            </a:endParaRPr>
          </a:p>
          <a:p>
            <a:pPr marL="180975" indent="-180975" algn="l">
              <a:spcBef>
                <a:spcPts val="600"/>
              </a:spcBef>
              <a:spcAft>
                <a:spcPts val="1200"/>
              </a:spcAft>
              <a:buClr>
                <a:srgbClr val="FF0000"/>
              </a:buClr>
              <a:buFont typeface="Simplified Arabic" pitchFamily="18" charset="-78"/>
              <a:buChar char="-"/>
            </a:pPr>
            <a:r>
              <a:rPr lang="fr-FR" sz="1600" b="1" dirty="0" smtClean="0">
                <a:latin typeface="Century Gothic"/>
                <a:cs typeface="Century Gothic"/>
              </a:rPr>
              <a:t>Climat social </a:t>
            </a:r>
            <a:r>
              <a:rPr lang="fr-FR" sz="1600" dirty="0" smtClean="0">
                <a:latin typeface="Century Gothic"/>
                <a:cs typeface="Century Gothic"/>
              </a:rPr>
              <a:t>sous tension </a:t>
            </a:r>
            <a:endParaRPr lang="ar-TN" sz="1600" dirty="0" smtClean="0">
              <a:latin typeface="Century Gothic"/>
              <a:cs typeface="Century Gothic"/>
            </a:endParaRPr>
          </a:p>
          <a:p>
            <a:pPr marL="180975" indent="-180975" algn="l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Simplified Arabic" pitchFamily="18" charset="-78"/>
              <a:buChar char="-"/>
            </a:pPr>
            <a:r>
              <a:rPr lang="fr-FR" sz="1600" b="1" dirty="0" smtClean="0">
                <a:latin typeface="Century Gothic"/>
                <a:cs typeface="Century Gothic"/>
              </a:rPr>
              <a:t>Equilibres financiers </a:t>
            </a:r>
            <a:r>
              <a:rPr lang="fr-FR" sz="1600" dirty="0" smtClean="0">
                <a:latin typeface="Century Gothic"/>
                <a:cs typeface="Century Gothic"/>
              </a:rPr>
              <a:t>fragiles</a:t>
            </a:r>
            <a:endParaRPr lang="ar-TN" sz="1600" dirty="0" smtClean="0">
              <a:latin typeface="Century Gothic"/>
              <a:cs typeface="Century Gothic"/>
            </a:endParaRPr>
          </a:p>
        </p:txBody>
      </p:sp>
      <p:sp>
        <p:nvSpPr>
          <p:cNvPr id="11" name="Rectangle 10"/>
          <p:cNvSpPr/>
          <p:nvPr/>
        </p:nvSpPr>
        <p:spPr>
          <a:xfrm rot="16200000">
            <a:off x="2917155" y="3212145"/>
            <a:ext cx="4187837" cy="431999"/>
          </a:xfrm>
          <a:prstGeom prst="rect">
            <a:avLst/>
          </a:prstGeom>
          <a:solidFill>
            <a:srgbClr val="E5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1600" b="1" dirty="0" smtClean="0">
                <a:solidFill>
                  <a:schemeClr val="bg1"/>
                </a:solidFill>
                <a:latin typeface="Century Gothic"/>
                <a:cs typeface="Century Gothic"/>
              </a:rPr>
              <a:t>Atouts</a:t>
            </a:r>
            <a:endParaRPr lang="ar-TN" sz="1600" b="1" dirty="0" smtClean="0">
              <a:solidFill>
                <a:schemeClr val="bg1"/>
              </a:solidFill>
              <a:latin typeface="Century Gothic"/>
              <a:ea typeface="Calibri" pitchFamily="34" charset="0"/>
              <a:cs typeface="Century Gothic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51814" y="1318151"/>
            <a:ext cx="3597373" cy="42039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180975" indent="-180975">
              <a:spcBef>
                <a:spcPts val="600"/>
              </a:spcBef>
              <a:spcAft>
                <a:spcPts val="1200"/>
              </a:spcAft>
              <a:buClr>
                <a:srgbClr val="FF0000"/>
              </a:buClr>
            </a:pPr>
            <a:r>
              <a:rPr lang="fr-FR" sz="1600" dirty="0" smtClean="0">
                <a:solidFill>
                  <a:srgbClr val="FF0000"/>
                </a:solidFill>
                <a:latin typeface="Century Gothic"/>
                <a:cs typeface="Century Gothic"/>
              </a:rPr>
              <a:t>+</a:t>
            </a:r>
            <a:r>
              <a:rPr lang="fr-FR" sz="1600" dirty="0" smtClean="0">
                <a:latin typeface="Century Gothic"/>
                <a:cs typeface="Century Gothic"/>
              </a:rPr>
              <a:t> Climat politique </a:t>
            </a:r>
            <a:r>
              <a:rPr lang="fr-FR" sz="1600" b="1" dirty="0" smtClean="0">
                <a:latin typeface="Century Gothic"/>
                <a:cs typeface="Century Gothic"/>
              </a:rPr>
              <a:t>démocratique</a:t>
            </a:r>
            <a:endParaRPr lang="ar-TN" sz="1600" b="1" dirty="0" smtClean="0">
              <a:latin typeface="Century Gothic"/>
              <a:cs typeface="Century Gothic"/>
            </a:endParaRPr>
          </a:p>
          <a:p>
            <a:pPr marL="180975" indent="-180975">
              <a:spcBef>
                <a:spcPts val="600"/>
              </a:spcBef>
              <a:spcAft>
                <a:spcPts val="1200"/>
              </a:spcAft>
              <a:buClr>
                <a:srgbClr val="FF0000"/>
              </a:buClr>
            </a:pPr>
            <a:r>
              <a:rPr lang="fr-FR" sz="1600" dirty="0" smtClean="0">
                <a:solidFill>
                  <a:srgbClr val="FF0000"/>
                </a:solidFill>
                <a:latin typeface="Century Gothic"/>
                <a:cs typeface="Century Gothic"/>
              </a:rPr>
              <a:t>+</a:t>
            </a:r>
            <a:r>
              <a:rPr lang="fr-FR" sz="1600" dirty="0" smtClean="0">
                <a:latin typeface="Century Gothic"/>
                <a:cs typeface="Century Gothic"/>
              </a:rPr>
              <a:t> Force vive et </a:t>
            </a:r>
            <a:r>
              <a:rPr lang="fr-FR" sz="1600" b="1" dirty="0" smtClean="0">
                <a:latin typeface="Century Gothic"/>
                <a:cs typeface="Century Gothic"/>
              </a:rPr>
              <a:t>jeune</a:t>
            </a:r>
            <a:endParaRPr lang="ar-TN" sz="1600" b="1" dirty="0" smtClean="0">
              <a:latin typeface="Century Gothic"/>
              <a:cs typeface="Century Gothic"/>
            </a:endParaRPr>
          </a:p>
          <a:p>
            <a:pPr marL="180975" indent="-180975">
              <a:spcBef>
                <a:spcPts val="600"/>
              </a:spcBef>
              <a:spcAft>
                <a:spcPts val="1200"/>
              </a:spcAft>
              <a:buClr>
                <a:srgbClr val="FF0000"/>
              </a:buClr>
            </a:pPr>
            <a:r>
              <a:rPr lang="fr-FR" sz="1600" dirty="0" smtClean="0">
                <a:solidFill>
                  <a:srgbClr val="FF0000"/>
                </a:solidFill>
                <a:latin typeface="Century Gothic"/>
                <a:cs typeface="Century Gothic"/>
              </a:rPr>
              <a:t>+</a:t>
            </a:r>
            <a:r>
              <a:rPr lang="fr-FR" sz="1600" dirty="0" smtClean="0">
                <a:latin typeface="Century Gothic"/>
                <a:cs typeface="Century Gothic"/>
              </a:rPr>
              <a:t> Contribution croissante de la </a:t>
            </a:r>
            <a:r>
              <a:rPr lang="fr-FR" sz="1600" b="1" dirty="0" smtClean="0">
                <a:latin typeface="Century Gothic"/>
                <a:cs typeface="Century Gothic"/>
              </a:rPr>
              <a:t>société civile </a:t>
            </a:r>
            <a:r>
              <a:rPr lang="fr-FR" sz="1600" dirty="0" smtClean="0">
                <a:latin typeface="Century Gothic"/>
                <a:cs typeface="Century Gothic"/>
              </a:rPr>
              <a:t>à l’effort de développement </a:t>
            </a:r>
            <a:endParaRPr lang="ar-TN" sz="1600" dirty="0" smtClean="0">
              <a:latin typeface="Century Gothic"/>
              <a:cs typeface="Century Gothic"/>
            </a:endParaRPr>
          </a:p>
          <a:p>
            <a:pPr marL="180975" indent="-180975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</a:pPr>
            <a:r>
              <a:rPr lang="fr-FR" sz="1600" dirty="0" smtClean="0">
                <a:solidFill>
                  <a:srgbClr val="FF0000"/>
                </a:solidFill>
                <a:latin typeface="Century Gothic"/>
                <a:cs typeface="Century Gothic"/>
              </a:rPr>
              <a:t>+</a:t>
            </a:r>
            <a:r>
              <a:rPr lang="fr-FR" sz="1600" dirty="0" smtClean="0">
                <a:latin typeface="Century Gothic"/>
                <a:cs typeface="Century Gothic"/>
              </a:rPr>
              <a:t> </a:t>
            </a:r>
            <a:r>
              <a:rPr lang="fr-FR" sz="1600" b="1" dirty="0" smtClean="0">
                <a:latin typeface="Century Gothic"/>
                <a:cs typeface="Century Gothic"/>
              </a:rPr>
              <a:t>Soutien</a:t>
            </a:r>
            <a:r>
              <a:rPr lang="fr-FR" sz="1600" dirty="0" smtClean="0">
                <a:latin typeface="Century Gothic"/>
                <a:cs typeface="Century Gothic"/>
              </a:rPr>
              <a:t> de la </a:t>
            </a:r>
            <a:r>
              <a:rPr lang="fr-FR" sz="1600" b="1" dirty="0" smtClean="0">
                <a:latin typeface="Century Gothic"/>
                <a:cs typeface="Century Gothic"/>
              </a:rPr>
              <a:t>communauté</a:t>
            </a:r>
            <a:r>
              <a:rPr lang="fr-FR" sz="1600" dirty="0" smtClean="0">
                <a:latin typeface="Century Gothic"/>
                <a:cs typeface="Century Gothic"/>
              </a:rPr>
              <a:t> </a:t>
            </a:r>
            <a:r>
              <a:rPr lang="fr-FR" sz="1600" b="1" dirty="0" smtClean="0">
                <a:latin typeface="Century Gothic"/>
                <a:cs typeface="Century Gothic"/>
              </a:rPr>
              <a:t>internationale</a:t>
            </a:r>
            <a:r>
              <a:rPr lang="fr-FR" sz="1600" dirty="0" smtClean="0">
                <a:latin typeface="Century Gothic"/>
                <a:cs typeface="Century Gothic"/>
              </a:rPr>
              <a:t> à la Tunisie </a:t>
            </a:r>
            <a:endParaRPr lang="ar-TN" sz="1600" dirty="0" smtClean="0">
              <a:latin typeface="Century Gothic"/>
              <a:cs typeface="Century Gothic"/>
            </a:endParaRPr>
          </a:p>
        </p:txBody>
      </p:sp>
      <p:sp>
        <p:nvSpPr>
          <p:cNvPr id="13" name="Text Placeholder 1"/>
          <p:cNvSpPr>
            <a:spLocks noGrp="1"/>
          </p:cNvSpPr>
          <p:nvPr>
            <p:ph type="body" sz="quarter" idx="23"/>
          </p:nvPr>
        </p:nvSpPr>
        <p:spPr>
          <a:xfrm>
            <a:off x="164012" y="176177"/>
            <a:ext cx="8791302" cy="710519"/>
          </a:xfrm>
        </p:spPr>
        <p:txBody>
          <a:bodyPr>
            <a:normAutofit/>
          </a:bodyPr>
          <a:lstStyle/>
          <a:p>
            <a:pPr marL="0" lvl="1" indent="0"/>
            <a:r>
              <a:rPr lang="fr-FR" sz="1800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2. Cadre général d’élaboration du Plan</a:t>
            </a:r>
            <a:endParaRPr lang="ar-TN" sz="1800" b="1" cap="small" dirty="0" smtClean="0">
              <a:solidFill>
                <a:schemeClr val="bg2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55936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6318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Espace réservé du contenu 2"/>
          <p:cNvSpPr txBox="1">
            <a:spLocks/>
          </p:cNvSpPr>
          <p:nvPr/>
        </p:nvSpPr>
        <p:spPr>
          <a:xfrm>
            <a:off x="533400" y="1219200"/>
            <a:ext cx="7981950" cy="447135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Processus d’élaboration du Plan</a:t>
            </a:r>
          </a:p>
          <a:p>
            <a:pPr marL="457200" lvl="1" indent="-457200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Cadre général d’élaboration du Plan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b="1" dirty="0" smtClean="0">
                <a:latin typeface="Century Gothic"/>
                <a:cs typeface="Century Gothic"/>
              </a:rPr>
              <a:t>Diagnostic du développement avant Plan</a:t>
            </a:r>
            <a:endParaRPr lang="ar-TN" b="1" dirty="0" smtClean="0"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Les défis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Vers un nouveau modèle de développement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Objectifs, Réformes et Projets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Avancement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des réformes structurelles 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Investissements  du Plan</a:t>
            </a:r>
          </a:p>
          <a:p>
            <a:pPr marL="457200" lvl="1" indent="-457200" algn="l" eaLnBrk="0" hangingPunct="0">
              <a:spcBef>
                <a:spcPts val="600"/>
              </a:spcBef>
              <a:spcAft>
                <a:spcPts val="600"/>
              </a:spcAft>
              <a:buSzPct val="80000"/>
              <a:buFont typeface="+mj-lt"/>
              <a:buAutoNum type="arabicPeriod"/>
              <a:tabLst>
                <a:tab pos="266700" algn="r"/>
              </a:tabLst>
              <a:defRPr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/>
                <a:cs typeface="Century Gothic"/>
              </a:rPr>
              <a:t>Conditions de réussite </a:t>
            </a:r>
            <a:endParaRPr lang="ar-TN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98304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23"/>
          </p:nvPr>
        </p:nvSpPr>
        <p:spPr/>
        <p:txBody>
          <a:bodyPr>
            <a:normAutofit/>
          </a:bodyPr>
          <a:lstStyle/>
          <a:p>
            <a:pPr marL="514350" lvl="0" indent="-514350" algn="l" rtl="0">
              <a:defRPr/>
            </a:pPr>
            <a:r>
              <a:rPr lang="fr-FR" b="1" cap="small" dirty="0" smtClean="0">
                <a:solidFill>
                  <a:schemeClr val="bg2"/>
                </a:solidFill>
                <a:latin typeface="Century Gothic"/>
                <a:cs typeface="Century Gothic"/>
              </a:rPr>
              <a:t>3. Diagnostic du développement avant Plan</a:t>
            </a:r>
          </a:p>
        </p:txBody>
      </p:sp>
      <p:sp>
        <p:nvSpPr>
          <p:cNvPr id="4" name="Rectangle 3"/>
          <p:cNvSpPr/>
          <p:nvPr/>
        </p:nvSpPr>
        <p:spPr>
          <a:xfrm>
            <a:off x="7223593" y="1482008"/>
            <a:ext cx="1801968" cy="2059327"/>
          </a:xfrm>
          <a:prstGeom prst="rect">
            <a:avLst/>
          </a:prstGeom>
          <a:noFill/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18288" bIns="45720" numCol="1" rtlCol="0" anchor="ctr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100" dirty="0" smtClean="0">
                <a:latin typeface="Century Gothic"/>
                <a:cs typeface="Century Gothic"/>
              </a:rPr>
              <a:t>Prolifération du </a:t>
            </a:r>
            <a:r>
              <a:rPr lang="fr-FR" sz="1100" b="1" dirty="0" smtClean="0">
                <a:latin typeface="Century Gothic"/>
                <a:cs typeface="Century Gothic"/>
              </a:rPr>
              <a:t>commerce parallèle</a:t>
            </a:r>
          </a:p>
          <a:p>
            <a:pPr marL="171450" indent="-171450"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100" dirty="0" smtClean="0">
                <a:latin typeface="Century Gothic"/>
                <a:cs typeface="Century Gothic"/>
              </a:rPr>
              <a:t>Accroissement de la </a:t>
            </a:r>
            <a:r>
              <a:rPr lang="fr-FR" sz="1100" b="1" dirty="0" smtClean="0">
                <a:latin typeface="Century Gothic"/>
                <a:cs typeface="Century Gothic"/>
              </a:rPr>
              <a:t>corruption</a:t>
            </a:r>
          </a:p>
          <a:p>
            <a:pPr marL="171450" indent="-171450"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fr-FR" sz="1100" b="1" dirty="0" smtClean="0">
                <a:latin typeface="Century Gothic"/>
                <a:cs typeface="Century Gothic"/>
              </a:rPr>
              <a:t>Lourdeur administrative</a:t>
            </a:r>
          </a:p>
        </p:txBody>
      </p:sp>
      <p:sp>
        <p:nvSpPr>
          <p:cNvPr id="5" name="Rectangle 4"/>
          <p:cNvSpPr/>
          <p:nvPr/>
        </p:nvSpPr>
        <p:spPr>
          <a:xfrm>
            <a:off x="93133" y="4110830"/>
            <a:ext cx="2271672" cy="2133335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27432" rIns="27432" bIns="27432" numCol="1" rtlCol="0" anchor="t" anchorCtr="0" compatLnSpc="1">
            <a:prstTxWarp prst="textNoShape">
              <a:avLst/>
            </a:prstTxWarp>
          </a:bodyPr>
          <a:lstStyle/>
          <a:p>
            <a:pPr marL="119063" lvl="0" indent="-119063" eaLnBrk="0" hangingPunct="0">
              <a:buClr>
                <a:srgbClr val="00B050"/>
              </a:buClr>
              <a:buFont typeface="Arial" pitchFamily="34" charset="0"/>
              <a:buChar char="+"/>
            </a:pPr>
            <a:endParaRPr lang="fr-FR" sz="1100" dirty="0" smtClean="0">
              <a:solidFill>
                <a:srgbClr val="000000"/>
              </a:solidFill>
              <a:latin typeface="Century Gothic"/>
              <a:ea typeface="Calibri" pitchFamily="34" charset="0"/>
              <a:cs typeface="Century Gothic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56700" y="3796796"/>
            <a:ext cx="2710654" cy="2439040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18288" bIns="0" numCol="1" rtlCol="0" anchor="ctr" anchorCtr="0" compatLnSpc="1">
            <a:prstTxWarp prst="textNoShape">
              <a:avLst/>
            </a:prstTxWarp>
          </a:bodyPr>
          <a:lstStyle/>
          <a:p>
            <a:pPr marL="119063" indent="-119063"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100" dirty="0" smtClean="0">
                <a:latin typeface="Century Gothic"/>
                <a:cs typeface="Century Gothic"/>
              </a:rPr>
              <a:t>Un </a:t>
            </a:r>
            <a:r>
              <a:rPr lang="fr-FR" sz="1100" b="1" dirty="0" smtClean="0">
                <a:latin typeface="Century Gothic"/>
                <a:cs typeface="Century Gothic"/>
              </a:rPr>
              <a:t>déficit public </a:t>
            </a:r>
            <a:r>
              <a:rPr lang="fr-FR" sz="1100" dirty="0" smtClean="0">
                <a:latin typeface="Century Gothic"/>
                <a:cs typeface="Century Gothic"/>
              </a:rPr>
              <a:t>de </a:t>
            </a:r>
            <a:r>
              <a:rPr lang="fr-FR" sz="1100" b="1" dirty="0" smtClean="0">
                <a:latin typeface="Century Gothic"/>
                <a:cs typeface="Century Gothic"/>
              </a:rPr>
              <a:t>4,8% du PIB </a:t>
            </a:r>
            <a:r>
              <a:rPr lang="fr-FR" sz="1100" dirty="0" smtClean="0">
                <a:latin typeface="Century Gothic"/>
                <a:cs typeface="Century Gothic"/>
              </a:rPr>
              <a:t>(2014)</a:t>
            </a:r>
          </a:p>
          <a:p>
            <a:pPr marL="119063" indent="-119063"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100" dirty="0" smtClean="0">
                <a:latin typeface="Century Gothic"/>
                <a:cs typeface="Century Gothic"/>
              </a:rPr>
              <a:t>Un </a:t>
            </a:r>
            <a:r>
              <a:rPr lang="fr-FR" sz="1100" b="1" dirty="0" smtClean="0">
                <a:latin typeface="Century Gothic"/>
                <a:cs typeface="Century Gothic"/>
              </a:rPr>
              <a:t>déficit courant </a:t>
            </a:r>
            <a:r>
              <a:rPr lang="fr-FR" sz="1100" dirty="0" smtClean="0">
                <a:latin typeface="Century Gothic"/>
                <a:cs typeface="Century Gothic"/>
              </a:rPr>
              <a:t>de </a:t>
            </a:r>
            <a:r>
              <a:rPr lang="fr-FR" sz="1100" b="1" dirty="0" smtClean="0">
                <a:latin typeface="Century Gothic"/>
                <a:cs typeface="Century Gothic"/>
              </a:rPr>
              <a:t>8,9% du PIB</a:t>
            </a:r>
          </a:p>
          <a:p>
            <a:pPr marL="119063" indent="-119063"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100" dirty="0" smtClean="0">
                <a:latin typeface="Century Gothic"/>
                <a:cs typeface="Century Gothic"/>
              </a:rPr>
              <a:t>Un </a:t>
            </a:r>
            <a:r>
              <a:rPr lang="fr-FR" sz="1100" b="1" dirty="0" smtClean="0">
                <a:latin typeface="Century Gothic"/>
                <a:cs typeface="Century Gothic"/>
              </a:rPr>
              <a:t>Indice des Prix à la Consommation </a:t>
            </a:r>
            <a:r>
              <a:rPr lang="fr-FR" sz="1100" dirty="0" smtClean="0">
                <a:latin typeface="Century Gothic"/>
                <a:cs typeface="Century Gothic"/>
              </a:rPr>
              <a:t>de </a:t>
            </a:r>
            <a:r>
              <a:rPr lang="fr-FR" sz="1100" b="1" dirty="0" smtClean="0">
                <a:latin typeface="Century Gothic"/>
                <a:cs typeface="Century Gothic"/>
              </a:rPr>
              <a:t>5,5% </a:t>
            </a:r>
            <a:r>
              <a:rPr lang="fr-FR" sz="1100" dirty="0" smtClean="0">
                <a:latin typeface="Century Gothic"/>
                <a:cs typeface="Century Gothic"/>
              </a:rPr>
              <a:t>(2014), en amélioration en 2015</a:t>
            </a:r>
          </a:p>
        </p:txBody>
      </p:sp>
      <p:sp>
        <p:nvSpPr>
          <p:cNvPr id="7" name="Rectangle 6"/>
          <p:cNvSpPr/>
          <p:nvPr/>
        </p:nvSpPr>
        <p:spPr>
          <a:xfrm>
            <a:off x="5265350" y="4110830"/>
            <a:ext cx="1865376" cy="2133335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119063" lvl="0" indent="-119063" eaLnBrk="0" hangingPunct="0">
              <a:buClr>
                <a:srgbClr val="C00000"/>
              </a:buClr>
              <a:buFont typeface="Symbol" pitchFamily="18" charset="2"/>
              <a:buChar char="-"/>
            </a:pPr>
            <a:endParaRPr lang="fr-FR" sz="1100" dirty="0" smtClean="0">
              <a:solidFill>
                <a:srgbClr val="000000"/>
              </a:solidFill>
              <a:latin typeface="Century Gothic"/>
              <a:ea typeface="Calibri" pitchFamily="34" charset="0"/>
              <a:cs typeface="Century Gothic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3133" y="1482008"/>
            <a:ext cx="2271672" cy="2059327"/>
          </a:xfrm>
          <a:prstGeom prst="rect">
            <a:avLst/>
          </a:prstGeom>
          <a:noFill/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119063" lvl="0" indent="-119063" eaLnBrk="0" hangingPunct="0">
              <a:buClr>
                <a:srgbClr val="00B050"/>
              </a:buClr>
              <a:buFont typeface="Arial" pitchFamily="34" charset="0"/>
              <a:buChar char="+"/>
            </a:pPr>
            <a:endParaRPr lang="fr-FR" sz="1100" dirty="0" smtClean="0">
              <a:latin typeface="Century Gothic"/>
              <a:ea typeface="Calibri" pitchFamily="34" charset="0"/>
              <a:cs typeface="Century Gothic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54929" y="1482008"/>
            <a:ext cx="2710654" cy="2059327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27432" rIns="91440" bIns="27432" numCol="1" rtlCol="0" anchor="ctr" anchorCtr="0" compatLnSpc="1">
            <a:prstTxWarp prst="textNoShape">
              <a:avLst/>
            </a:prstTxWarp>
          </a:bodyPr>
          <a:lstStyle/>
          <a:p>
            <a:pPr>
              <a:spcAft>
                <a:spcPts val="600"/>
              </a:spcAft>
            </a:pPr>
            <a:r>
              <a:rPr lang="fr-FR" sz="1100" dirty="0" smtClean="0">
                <a:latin typeface="Century Gothic"/>
                <a:cs typeface="Century Gothic"/>
              </a:rPr>
              <a:t>Les </a:t>
            </a:r>
            <a:r>
              <a:rPr lang="fr-FR" sz="1100" b="1" dirty="0" smtClean="0">
                <a:latin typeface="Century Gothic"/>
                <a:cs typeface="Century Gothic"/>
              </a:rPr>
              <a:t>investissements</a:t>
            </a:r>
            <a:r>
              <a:rPr lang="fr-FR" sz="1100" dirty="0" smtClean="0">
                <a:latin typeface="Century Gothic"/>
                <a:cs typeface="Century Gothic"/>
              </a:rPr>
              <a:t> représentent </a:t>
            </a:r>
            <a:r>
              <a:rPr lang="fr-FR" sz="1100" b="1" dirty="0" smtClean="0">
                <a:latin typeface="Century Gothic"/>
                <a:cs typeface="Century Gothic"/>
              </a:rPr>
              <a:t>19,4% du PIB </a:t>
            </a:r>
            <a:r>
              <a:rPr lang="fr-FR" sz="1100" dirty="0" smtClean="0">
                <a:latin typeface="Century Gothic"/>
                <a:cs typeface="Century Gothic"/>
              </a:rPr>
              <a:t>en 2015. </a:t>
            </a:r>
          </a:p>
          <a:p>
            <a:pPr>
              <a:spcAft>
                <a:spcPts val="600"/>
              </a:spcAft>
            </a:pPr>
            <a:r>
              <a:rPr lang="fr-FR" sz="1100" dirty="0" smtClean="0">
                <a:latin typeface="Century Gothic"/>
                <a:cs typeface="Century Gothic"/>
              </a:rPr>
              <a:t>A titre de comparaison:</a:t>
            </a:r>
          </a:p>
          <a:p>
            <a:pPr marL="171450" indent="-114300"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100" dirty="0" smtClean="0">
                <a:latin typeface="Century Gothic"/>
                <a:cs typeface="Century Gothic"/>
              </a:rPr>
              <a:t>Le Maroc: 30%</a:t>
            </a:r>
          </a:p>
          <a:p>
            <a:pPr marL="171450" indent="-114300"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100" dirty="0" smtClean="0">
                <a:latin typeface="Century Gothic"/>
                <a:cs typeface="Century Gothic"/>
              </a:rPr>
              <a:t>La Malaisie: 27%</a:t>
            </a:r>
          </a:p>
          <a:p>
            <a:pPr marL="171450" indent="-114300"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100" dirty="0" smtClean="0">
                <a:latin typeface="Century Gothic"/>
                <a:cs typeface="Century Gothic"/>
              </a:rPr>
              <a:t>La Roumanie: 23%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223593" y="4110830"/>
            <a:ext cx="1801968" cy="2133335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91440" numCol="1" rtlCol="0" anchor="ctr" anchorCtr="0" compatLnSpc="1">
            <a:prstTxWarp prst="textNoShape">
              <a:avLst/>
            </a:prstTxWarp>
          </a:bodyPr>
          <a:lstStyle/>
          <a:p>
            <a:pPr marL="119063" indent="-119063">
              <a:buFont typeface="Arial" pitchFamily="34" charset="0"/>
              <a:buChar char="•"/>
            </a:pPr>
            <a:endParaRPr lang="fr-FR" sz="1100" dirty="0" smtClean="0">
              <a:latin typeface="Century Gothic"/>
              <a:cs typeface="Century Gothic"/>
            </a:endParaRPr>
          </a:p>
          <a:p>
            <a:pPr marL="119063" indent="-119063"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100" dirty="0" smtClean="0">
                <a:latin typeface="Century Gothic"/>
                <a:cs typeface="Century Gothic"/>
              </a:rPr>
              <a:t>Les </a:t>
            </a:r>
            <a:r>
              <a:rPr lang="fr-FR" sz="1100" b="1" dirty="0" smtClean="0">
                <a:latin typeface="Century Gothic"/>
                <a:cs typeface="Century Gothic"/>
              </a:rPr>
              <a:t>exportations</a:t>
            </a:r>
            <a:r>
              <a:rPr lang="fr-FR" sz="1100" dirty="0" smtClean="0">
                <a:latin typeface="Century Gothic"/>
                <a:cs typeface="Century Gothic"/>
              </a:rPr>
              <a:t> sont </a:t>
            </a:r>
            <a:r>
              <a:rPr lang="fr-FR" sz="1100" b="1" dirty="0" smtClean="0">
                <a:latin typeface="Century Gothic"/>
                <a:cs typeface="Century Gothic"/>
              </a:rPr>
              <a:t>concentrées</a:t>
            </a:r>
            <a:r>
              <a:rPr lang="fr-FR" sz="1100" dirty="0" smtClean="0">
                <a:latin typeface="Century Gothic"/>
                <a:cs typeface="Century Gothic"/>
              </a:rPr>
              <a:t> sur 4 pays européens</a:t>
            </a:r>
          </a:p>
          <a:p>
            <a:pPr marL="119063" indent="-119063"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100" b="1" dirty="0" smtClean="0">
                <a:latin typeface="Century Gothic"/>
                <a:cs typeface="Century Gothic"/>
              </a:rPr>
              <a:t>Faible</a:t>
            </a:r>
            <a:r>
              <a:rPr lang="fr-FR" sz="1100" dirty="0" smtClean="0">
                <a:latin typeface="Century Gothic"/>
                <a:cs typeface="Century Gothic"/>
              </a:rPr>
              <a:t> </a:t>
            </a:r>
            <a:r>
              <a:rPr lang="fr-FR" sz="1100" b="1" dirty="0" smtClean="0">
                <a:latin typeface="Century Gothic"/>
                <a:cs typeface="Century Gothic"/>
              </a:rPr>
              <a:t>valeur ajoutée</a:t>
            </a:r>
          </a:p>
          <a:p>
            <a:pPr marL="119063" indent="-119063">
              <a:spcAft>
                <a:spcPts val="6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fr-FR" sz="1100" b="1" dirty="0" smtClean="0">
                <a:latin typeface="Century Gothic"/>
                <a:cs typeface="Century Gothic"/>
              </a:rPr>
              <a:t>Faible intégration </a:t>
            </a:r>
            <a:r>
              <a:rPr lang="fr-FR" sz="1100" dirty="0" smtClean="0">
                <a:latin typeface="Century Gothic"/>
                <a:cs typeface="Century Gothic"/>
              </a:rPr>
              <a:t>dans les chaines de valeurs mondiales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3133" y="1006555"/>
            <a:ext cx="2271672" cy="638681"/>
          </a:xfrm>
          <a:prstGeom prst="rect">
            <a:avLst/>
          </a:prstGeom>
          <a:solidFill>
            <a:srgbClr val="D9D9D9"/>
          </a:solidFill>
          <a:ln w="3175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2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lvl="0"/>
            <a:r>
              <a:rPr lang="fr-FR" b="1" dirty="0" smtClean="0">
                <a:solidFill>
                  <a:srgbClr val="000000"/>
                </a:solidFill>
                <a:latin typeface="Century Gothic"/>
                <a:ea typeface="Calibri" pitchFamily="34" charset="0"/>
                <a:cs typeface="Century Gothic"/>
              </a:rPr>
              <a:t>Faible impact sur l’emploi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61829" y="1006555"/>
            <a:ext cx="2710654" cy="638681"/>
          </a:xfrm>
          <a:prstGeom prst="rect">
            <a:avLst/>
          </a:prstGeom>
          <a:solidFill>
            <a:srgbClr val="D9D9D9"/>
          </a:solidFill>
          <a:ln w="3175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2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lvl="0"/>
            <a:r>
              <a:rPr lang="fr-FR" b="1" dirty="0" smtClean="0">
                <a:solidFill>
                  <a:srgbClr val="000000"/>
                </a:solidFill>
                <a:latin typeface="Century Gothic"/>
                <a:ea typeface="Calibri" pitchFamily="34" charset="0"/>
                <a:cs typeface="Century Gothic"/>
              </a:rPr>
              <a:t>    Contribution de l’investissement </a:t>
            </a:r>
            <a:br>
              <a:rPr lang="fr-FR" b="1" dirty="0" smtClean="0">
                <a:solidFill>
                  <a:srgbClr val="000000"/>
                </a:solidFill>
                <a:latin typeface="Century Gothic"/>
                <a:ea typeface="Calibri" pitchFamily="34" charset="0"/>
                <a:cs typeface="Century Gothic"/>
              </a:rPr>
            </a:br>
            <a:r>
              <a:rPr lang="fr-FR" b="1" dirty="0" smtClean="0">
                <a:solidFill>
                  <a:srgbClr val="000000"/>
                </a:solidFill>
                <a:latin typeface="Century Gothic"/>
                <a:ea typeface="Calibri" pitchFamily="34" charset="0"/>
                <a:cs typeface="Century Gothic"/>
              </a:rPr>
              <a:t>à l’effort de développement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65350" y="1006555"/>
            <a:ext cx="1865376" cy="638681"/>
          </a:xfrm>
          <a:prstGeom prst="rect">
            <a:avLst/>
          </a:prstGeom>
          <a:solidFill>
            <a:srgbClr val="D9D9D9"/>
          </a:solidFill>
          <a:ln w="3175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2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lvl="0"/>
            <a:r>
              <a:rPr lang="fr-FR" b="1" dirty="0" smtClean="0">
                <a:solidFill>
                  <a:srgbClr val="000000"/>
                </a:solidFill>
                <a:latin typeface="Century Gothic"/>
                <a:ea typeface="Calibri" pitchFamily="34" charset="0"/>
                <a:cs typeface="Century Gothic"/>
              </a:rPr>
              <a:t>Développement régional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23593" y="1006555"/>
            <a:ext cx="1801968" cy="638681"/>
          </a:xfrm>
          <a:prstGeom prst="rect">
            <a:avLst/>
          </a:prstGeom>
          <a:solidFill>
            <a:srgbClr val="D9D9D9"/>
          </a:solidFill>
          <a:ln w="3175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2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lvl="0"/>
            <a:r>
              <a:rPr lang="fr-FR" b="1" dirty="0" smtClean="0">
                <a:solidFill>
                  <a:srgbClr val="000000"/>
                </a:solidFill>
                <a:latin typeface="Century Gothic"/>
                <a:ea typeface="Calibri" pitchFamily="34" charset="0"/>
                <a:cs typeface="Century Gothic"/>
              </a:rPr>
              <a:t>    Cadre institutionnel </a:t>
            </a:r>
          </a:p>
          <a:p>
            <a:pPr lvl="0"/>
            <a:r>
              <a:rPr lang="fr-FR" b="1" dirty="0" smtClean="0">
                <a:solidFill>
                  <a:srgbClr val="000000"/>
                </a:solidFill>
                <a:latin typeface="Century Gothic"/>
                <a:ea typeface="Calibri" pitchFamily="34" charset="0"/>
                <a:cs typeface="Century Gothic"/>
              </a:rPr>
              <a:t>et bonne gouvernance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3133" y="3621195"/>
            <a:ext cx="2271672" cy="638681"/>
          </a:xfrm>
          <a:prstGeom prst="rect">
            <a:avLst/>
          </a:prstGeom>
          <a:solidFill>
            <a:srgbClr val="D9D9D9"/>
          </a:solidFill>
          <a:ln w="3175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2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lvl="0"/>
            <a:r>
              <a:rPr lang="fr-FR" b="1" dirty="0" smtClean="0">
                <a:solidFill>
                  <a:srgbClr val="000000"/>
                </a:solidFill>
                <a:latin typeface="Century Gothic"/>
                <a:ea typeface="Calibri" pitchFamily="34" charset="0"/>
                <a:cs typeface="Century Gothic"/>
              </a:rPr>
              <a:t>Politiques sociales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461829" y="3621195"/>
            <a:ext cx="2710654" cy="638681"/>
          </a:xfrm>
          <a:prstGeom prst="rect">
            <a:avLst/>
          </a:prstGeom>
          <a:solidFill>
            <a:srgbClr val="D9D9D9"/>
          </a:solidFill>
          <a:ln w="3175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2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lvl="0"/>
            <a:r>
              <a:rPr lang="fr-FR" b="1" dirty="0" smtClean="0">
                <a:solidFill>
                  <a:srgbClr val="000000"/>
                </a:solidFill>
                <a:latin typeface="Century Gothic"/>
                <a:ea typeface="Calibri" pitchFamily="34" charset="0"/>
                <a:cs typeface="Century Gothic"/>
              </a:rPr>
              <a:t>Equilibres financiers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65350" y="3621195"/>
            <a:ext cx="1865376" cy="638681"/>
          </a:xfrm>
          <a:prstGeom prst="rect">
            <a:avLst/>
          </a:prstGeom>
          <a:solidFill>
            <a:srgbClr val="D9D9D9"/>
          </a:solidFill>
          <a:ln w="3175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2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lvl="0"/>
            <a:r>
              <a:rPr lang="fr-FR" b="1" dirty="0" smtClean="0">
                <a:solidFill>
                  <a:srgbClr val="000000"/>
                </a:solidFill>
                <a:latin typeface="Century Gothic"/>
                <a:ea typeface="Calibri" pitchFamily="34" charset="0"/>
                <a:cs typeface="Century Gothic"/>
              </a:rPr>
              <a:t>Ressources </a:t>
            </a:r>
          </a:p>
          <a:p>
            <a:pPr lvl="0"/>
            <a:r>
              <a:rPr lang="fr-FR" b="1" dirty="0" smtClean="0">
                <a:solidFill>
                  <a:srgbClr val="000000"/>
                </a:solidFill>
                <a:latin typeface="Century Gothic"/>
                <a:ea typeface="Calibri" pitchFamily="34" charset="0"/>
                <a:cs typeface="Century Gothic"/>
              </a:rPr>
              <a:t>naturelles &amp; protection</a:t>
            </a:r>
          </a:p>
          <a:p>
            <a:pPr lvl="0"/>
            <a:r>
              <a:rPr lang="fr-FR" b="1" dirty="0" smtClean="0">
                <a:solidFill>
                  <a:srgbClr val="000000"/>
                </a:solidFill>
                <a:latin typeface="Century Gothic"/>
                <a:ea typeface="Calibri" pitchFamily="34" charset="0"/>
                <a:cs typeface="Century Gothic"/>
              </a:rPr>
              <a:t> de l’environnement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223593" y="3621195"/>
            <a:ext cx="1801968" cy="638681"/>
          </a:xfrm>
          <a:prstGeom prst="rect">
            <a:avLst/>
          </a:prstGeom>
          <a:solidFill>
            <a:srgbClr val="D9D9D9"/>
          </a:solidFill>
          <a:ln w="3175">
            <a:solidFill>
              <a:srgbClr val="7F7F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2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lvl="0"/>
            <a:r>
              <a:rPr lang="fr-FR" b="1" dirty="0" smtClean="0">
                <a:solidFill>
                  <a:srgbClr val="000000"/>
                </a:solidFill>
                <a:latin typeface="Century Gothic"/>
                <a:ea typeface="Calibri" pitchFamily="34" charset="0"/>
                <a:cs typeface="Century Gothic"/>
              </a:rPr>
              <a:t>      La Tunisie dans son environnement extérieur </a:t>
            </a:r>
          </a:p>
        </p:txBody>
      </p:sp>
      <p:sp>
        <p:nvSpPr>
          <p:cNvPr id="21" name="Oval 20"/>
          <p:cNvSpPr/>
          <p:nvPr/>
        </p:nvSpPr>
        <p:spPr>
          <a:xfrm>
            <a:off x="5202891" y="928654"/>
            <a:ext cx="341752" cy="306821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fr-FR" sz="1100" b="1" dirty="0" smtClean="0">
                <a:solidFill>
                  <a:srgbClr val="FFFFFF"/>
                </a:solidFill>
                <a:latin typeface="Century Gothic"/>
                <a:cs typeface="Century Gothic"/>
                <a:sym typeface="Wingdings" pitchFamily="2" charset="2"/>
              </a:rPr>
              <a:t>3</a:t>
            </a:r>
            <a:endParaRPr lang="en-US" sz="1100" b="1" dirty="0">
              <a:solidFill>
                <a:srgbClr val="FFFFFF"/>
              </a:solidFill>
              <a:latin typeface="Century Gothic"/>
              <a:cs typeface="Century Gothic"/>
              <a:sym typeface="Wingdings" pitchFamily="2" charset="2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1535" y="937121"/>
            <a:ext cx="341752" cy="306821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fr-FR" sz="1100" b="1" dirty="0" smtClean="0">
                <a:solidFill>
                  <a:srgbClr val="FFFFFF"/>
                </a:solidFill>
                <a:latin typeface="Century Gothic"/>
                <a:cs typeface="Century Gothic"/>
                <a:sym typeface="Wingdings" pitchFamily="2" charset="2"/>
              </a:rPr>
              <a:t>1</a:t>
            </a:r>
            <a:endParaRPr lang="en-US" sz="1100" b="1" dirty="0">
              <a:solidFill>
                <a:srgbClr val="FFFFFF"/>
              </a:solidFill>
              <a:latin typeface="Century Gothic"/>
              <a:cs typeface="Century Gothic"/>
              <a:sym typeface="Wingdings" pitchFamily="2" charset="2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1535" y="3549765"/>
            <a:ext cx="341752" cy="306821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fr-FR" sz="1100" b="1" dirty="0" smtClean="0">
                <a:solidFill>
                  <a:srgbClr val="FFFFFF"/>
                </a:solidFill>
                <a:latin typeface="Century Gothic"/>
                <a:cs typeface="Century Gothic"/>
                <a:sym typeface="Wingdings" pitchFamily="2" charset="2"/>
              </a:rPr>
              <a:t>5</a:t>
            </a:r>
            <a:endParaRPr lang="en-US" sz="1100" b="1" dirty="0">
              <a:solidFill>
                <a:srgbClr val="FFFFFF"/>
              </a:solidFill>
              <a:latin typeface="Century Gothic"/>
              <a:cs typeface="Century Gothic"/>
              <a:sym typeface="Wingdings" pitchFamily="2" charset="2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2406546" y="3541298"/>
            <a:ext cx="341752" cy="306821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fr-FR" sz="1100" b="1" dirty="0" smtClean="0">
                <a:solidFill>
                  <a:srgbClr val="FFFFFF"/>
                </a:solidFill>
                <a:latin typeface="Century Gothic"/>
                <a:cs typeface="Century Gothic"/>
                <a:sym typeface="Wingdings" pitchFamily="2" charset="2"/>
              </a:rPr>
              <a:t>6</a:t>
            </a:r>
            <a:endParaRPr lang="en-US" sz="1100" b="1" dirty="0">
              <a:solidFill>
                <a:srgbClr val="FFFFFF"/>
              </a:solidFill>
              <a:latin typeface="Century Gothic"/>
              <a:cs typeface="Century Gothic"/>
              <a:sym typeface="Wingdings" pitchFamily="2" charset="2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5202841" y="3541298"/>
            <a:ext cx="341752" cy="306821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fr-FR" sz="1100" b="1" dirty="0" smtClean="0">
                <a:solidFill>
                  <a:srgbClr val="FFFFFF"/>
                </a:solidFill>
                <a:latin typeface="Century Gothic"/>
                <a:cs typeface="Century Gothic"/>
                <a:sym typeface="Wingdings" pitchFamily="2" charset="2"/>
              </a:rPr>
              <a:t>7</a:t>
            </a:r>
            <a:endParaRPr lang="en-US" sz="1100" b="1" dirty="0">
              <a:solidFill>
                <a:srgbClr val="FFFFFF"/>
              </a:solidFill>
              <a:latin typeface="Century Gothic"/>
              <a:cs typeface="Century Gothic"/>
              <a:sym typeface="Wingdings" pitchFamily="2" charset="2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7159965" y="3541298"/>
            <a:ext cx="341752" cy="306821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fr-FR" sz="1100" b="1" dirty="0" smtClean="0">
                <a:solidFill>
                  <a:srgbClr val="FFFFFF"/>
                </a:solidFill>
                <a:latin typeface="Century Gothic"/>
                <a:cs typeface="Century Gothic"/>
                <a:sym typeface="Wingdings" pitchFamily="2" charset="2"/>
              </a:rPr>
              <a:t>8</a:t>
            </a:r>
            <a:endParaRPr lang="en-US" sz="1100" b="1" dirty="0">
              <a:solidFill>
                <a:srgbClr val="FFFFFF"/>
              </a:solidFill>
              <a:latin typeface="Century Gothic"/>
              <a:cs typeface="Century Gothic"/>
              <a:sym typeface="Wingdings" pitchFamily="2" charset="2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2406546" y="937121"/>
            <a:ext cx="341752" cy="306821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fr-FR" sz="1100" b="1" dirty="0" smtClean="0">
                <a:solidFill>
                  <a:srgbClr val="FFFFFF"/>
                </a:solidFill>
                <a:latin typeface="Century Gothic"/>
                <a:cs typeface="Century Gothic"/>
                <a:sym typeface="Wingdings" pitchFamily="2" charset="2"/>
              </a:rPr>
              <a:t>2</a:t>
            </a:r>
            <a:endParaRPr lang="en-US" sz="1100" b="1" dirty="0">
              <a:solidFill>
                <a:srgbClr val="FFFFFF"/>
              </a:solidFill>
              <a:latin typeface="Century Gothic"/>
              <a:cs typeface="Century Gothic"/>
              <a:sym typeface="Wingdings" pitchFamily="2" charset="2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7158762" y="928648"/>
            <a:ext cx="341752" cy="306821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fr-FR" sz="1100" b="1" dirty="0" smtClean="0">
                <a:solidFill>
                  <a:srgbClr val="FFFFFF"/>
                </a:solidFill>
                <a:latin typeface="Century Gothic"/>
                <a:cs typeface="Century Gothic"/>
                <a:sym typeface="Wingdings" pitchFamily="2" charset="2"/>
              </a:rPr>
              <a:t>4</a:t>
            </a:r>
            <a:endParaRPr lang="en-US" sz="1100" b="1" dirty="0">
              <a:solidFill>
                <a:srgbClr val="FFFFFF"/>
              </a:solidFill>
              <a:latin typeface="Century Gothic"/>
              <a:cs typeface="Century Gothic"/>
              <a:sym typeface="Wingdings" pitchFamily="2" charset="2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55657062"/>
              </p:ext>
            </p:extLst>
          </p:nvPr>
        </p:nvGraphicFramePr>
        <p:xfrm>
          <a:off x="1470660" y="2155593"/>
          <a:ext cx="1381017" cy="914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224" name="Chart" r:id="rId9" imgW="1381041" imgH="914299" progId="MSGraph.Chart.8">
                  <p:embed followColorScheme="full"/>
                </p:oleObj>
              </mc:Choice>
              <mc:Fallback>
                <p:oleObj name="Chart" r:id="rId9" imgW="1381041" imgH="914299" progId="MSGraph.Chart.8">
                  <p:embed followColorScheme="full"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0660" y="2155593"/>
                        <a:ext cx="1381017" cy="9145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Placeholder 13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1430885" y="2637576"/>
            <a:ext cx="835219" cy="553998"/>
          </a:xfrm>
          <a:prstGeom prst="rect">
            <a:avLst/>
          </a:prstGeom>
          <a:noFill/>
          <a:effectLst/>
        </p:spPr>
        <p:txBody>
          <a:bodyPr wrap="square" lIns="0" tIns="0" rIns="0" bIns="0" numCol="1" spcCol="0" anchor="t" anchorCtr="0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fr-FR" sz="1100" dirty="0" smtClean="0">
                <a:latin typeface="Century Gothic"/>
                <a:ea typeface="Calibri"/>
                <a:cs typeface="Century Gothic"/>
              </a:rPr>
              <a:t>%</a:t>
            </a:r>
            <a:r>
              <a:rPr lang="fr-FR" sz="1100" b="1" dirty="0" smtClean="0">
                <a:latin typeface="Century Gothic"/>
                <a:ea typeface="Calibri"/>
                <a:cs typeface="Century Gothic"/>
              </a:rPr>
              <a:t>chômage</a:t>
            </a:r>
            <a:r>
              <a:rPr lang="fr-FR" sz="1100" dirty="0" smtClean="0">
                <a:latin typeface="Century Gothic"/>
                <a:ea typeface="Calibri"/>
                <a:cs typeface="Century Gothic"/>
              </a:rPr>
              <a:t> (2015)</a:t>
            </a:r>
            <a:endParaRPr lang="fr-FR" sz="1100" dirty="0">
              <a:latin typeface="Century Gothic"/>
              <a:cs typeface="Century Gothic"/>
              <a:sym typeface="+mn-lt"/>
            </a:endParaRPr>
          </a:p>
        </p:txBody>
      </p:sp>
      <p:sp>
        <p:nvSpPr>
          <p:cNvPr id="30" name="Text Placeholder 34"/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1680210" y="2085726"/>
            <a:ext cx="392112" cy="152400"/>
          </a:xfrm>
          <a:prstGeom prst="rect">
            <a:avLst/>
          </a:prstGeom>
          <a:noFill/>
          <a:effectLst/>
        </p:spPr>
        <p:txBody>
          <a:bodyPr wrap="none" lIns="17462" tIns="0" rIns="17462" bIns="0" numCol="1" spcCol="0" anchor="b" anchorCtr="0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fr-FR" sz="1050" b="1" dirty="0" smtClean="0">
                <a:latin typeface="Century Gothic"/>
                <a:cs typeface="Century Gothic"/>
                <a:sym typeface="Arial"/>
              </a:rPr>
              <a:t>15,2%</a:t>
            </a:r>
            <a:endParaRPr lang="fr-FR" sz="1050" b="1" dirty="0">
              <a:latin typeface="Century Gothic"/>
              <a:cs typeface="Century Gothic"/>
              <a:sym typeface="Arial"/>
            </a:endParaRPr>
          </a:p>
        </p:txBody>
      </p:sp>
      <p:pic>
        <p:nvPicPr>
          <p:cNvPr id="31" name="Picture 10" descr="http://www.hotelromeoegiulietta.it/images/uomo.jp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154" t="6681" r="22518" b="14001"/>
          <a:stretch>
            <a:fillRect/>
          </a:stretch>
        </p:blipFill>
        <p:spPr bwMode="auto">
          <a:xfrm>
            <a:off x="2127885" y="2205188"/>
            <a:ext cx="173038" cy="349839"/>
          </a:xfrm>
          <a:prstGeom prst="rect">
            <a:avLst/>
          </a:prstGeom>
          <a:noFill/>
        </p:spPr>
      </p:pic>
      <p:pic>
        <p:nvPicPr>
          <p:cNvPr id="32" name="Picture 8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582" r="9448"/>
          <a:stretch>
            <a:fillRect/>
          </a:stretch>
        </p:blipFill>
        <p:spPr bwMode="auto">
          <a:xfrm>
            <a:off x="946280" y="2229001"/>
            <a:ext cx="176745" cy="349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Object 32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018287278"/>
              </p:ext>
            </p:extLst>
          </p:nvPr>
        </p:nvGraphicFramePr>
        <p:xfrm>
          <a:off x="264160" y="1800401"/>
          <a:ext cx="1279417" cy="844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35" name="Text Placeholder 29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57927" y="2625606"/>
            <a:ext cx="1361873" cy="729574"/>
          </a:xfrm>
          <a:prstGeom prst="rect">
            <a:avLst/>
          </a:prstGeom>
          <a:noFill/>
          <a:effectLst/>
        </p:spPr>
        <p:txBody>
          <a:bodyPr wrap="square" lIns="0" tIns="0" rIns="0" bIns="0" numCol="1" spcCol="0" anchor="ctr" anchorCtr="0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fr-FR" sz="1100" dirty="0" smtClean="0">
                <a:latin typeface="Century Gothic"/>
                <a:ea typeface="Calibri"/>
                <a:cs typeface="Century Gothic"/>
              </a:rPr>
              <a:t>%</a:t>
            </a:r>
            <a:r>
              <a:rPr lang="fr-FR" sz="1100" b="1" dirty="0" smtClean="0">
                <a:latin typeface="Century Gothic"/>
                <a:ea typeface="Calibri"/>
                <a:cs typeface="Century Gothic"/>
              </a:rPr>
              <a:t>chômage</a:t>
            </a:r>
            <a:r>
              <a:rPr lang="fr-FR" sz="1100" dirty="0" smtClean="0">
                <a:latin typeface="Century Gothic"/>
                <a:ea typeface="Calibri"/>
                <a:cs typeface="Century Gothic"/>
              </a:rPr>
              <a:t> diplômés de </a:t>
            </a:r>
            <a:r>
              <a:rPr lang="fr-FR" sz="1100" b="1" dirty="0" smtClean="0">
                <a:latin typeface="Century Gothic"/>
                <a:ea typeface="Calibri"/>
                <a:cs typeface="Century Gothic"/>
              </a:rPr>
              <a:t>l’enseignement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fr-FR" sz="1100" b="1" dirty="0" smtClean="0">
                <a:latin typeface="Century Gothic"/>
                <a:ea typeface="Calibri"/>
                <a:cs typeface="Century Gothic"/>
              </a:rPr>
              <a:t>  supérieur </a:t>
            </a:r>
            <a:r>
              <a:rPr lang="fr-FR" sz="1100" dirty="0" smtClean="0">
                <a:latin typeface="Century Gothic"/>
                <a:ea typeface="Calibri"/>
                <a:cs typeface="Century Gothic"/>
              </a:rPr>
              <a:t>(2015)</a:t>
            </a:r>
            <a:endParaRPr lang="fr-FR" sz="1100" dirty="0">
              <a:latin typeface="Century Gothic"/>
              <a:cs typeface="Century Gothic"/>
              <a:sym typeface="+mn-lt"/>
            </a:endParaRPr>
          </a:p>
        </p:txBody>
      </p:sp>
      <p:sp>
        <p:nvSpPr>
          <p:cNvPr id="36" name="Text Placeholder 35"/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480060" y="1670801"/>
            <a:ext cx="392112" cy="152400"/>
          </a:xfrm>
          <a:prstGeom prst="rect">
            <a:avLst/>
          </a:prstGeom>
          <a:noFill/>
          <a:effectLst/>
        </p:spPr>
        <p:txBody>
          <a:bodyPr wrap="none" lIns="17462" tIns="0" rIns="17462" bIns="0" numCol="1" spcCol="0" anchor="b" anchorCtr="0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fr-FR" sz="1050" b="1" dirty="0" smtClean="0">
                <a:latin typeface="Century Gothic"/>
                <a:cs typeface="Century Gothic"/>
                <a:sym typeface="Arial"/>
              </a:rPr>
              <a:t>28,6%</a:t>
            </a:r>
            <a:endParaRPr lang="fr-FR" sz="1050" b="1" dirty="0">
              <a:latin typeface="Century Gothic"/>
              <a:cs typeface="Century Gothic"/>
              <a:sym typeface="Arial"/>
            </a:endParaRPr>
          </a:p>
        </p:txBody>
      </p:sp>
      <p:grpSp>
        <p:nvGrpSpPr>
          <p:cNvPr id="3" name="Group 50"/>
          <p:cNvGrpSpPr>
            <a:grpSpLocks noChangeAspect="1"/>
          </p:cNvGrpSpPr>
          <p:nvPr/>
        </p:nvGrpSpPr>
        <p:grpSpPr>
          <a:xfrm>
            <a:off x="5665545" y="5343493"/>
            <a:ext cx="1031645" cy="693522"/>
            <a:chOff x="0" y="2526516"/>
            <a:chExt cx="3943350" cy="2650918"/>
          </a:xfrm>
        </p:grpSpPr>
        <p:pic>
          <p:nvPicPr>
            <p:cNvPr id="40" name="Picture 5" descr="Vector property insurance icons set : Clipart vectoriel"/>
            <p:cNvPicPr>
              <a:picLocks noChangeAspect="1" noChangeArrowheads="1"/>
            </p:cNvPicPr>
            <p:nvPr/>
          </p:nvPicPr>
          <p:blipFill>
            <a:blip r:embed="rId14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t="66277"/>
            <a:stretch>
              <a:fillRect/>
            </a:stretch>
          </p:blipFill>
          <p:spPr bwMode="auto">
            <a:xfrm>
              <a:off x="0" y="3847605"/>
              <a:ext cx="3943350" cy="1329829"/>
            </a:xfrm>
            <a:prstGeom prst="rect">
              <a:avLst/>
            </a:prstGeom>
            <a:noFill/>
          </p:spPr>
        </p:pic>
        <p:pic>
          <p:nvPicPr>
            <p:cNvPr id="41" name="Picture 5" descr="Vector property insurance icons set : Clipart vectoriel"/>
            <p:cNvPicPr>
              <a:picLocks noChangeAspect="1" noChangeArrowheads="1"/>
            </p:cNvPicPr>
            <p:nvPr/>
          </p:nvPicPr>
          <p:blipFill>
            <a:blip r:embed="rId14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b="65595"/>
            <a:stretch>
              <a:fillRect/>
            </a:stretch>
          </p:blipFill>
          <p:spPr bwMode="auto">
            <a:xfrm>
              <a:off x="0" y="2526516"/>
              <a:ext cx="3943350" cy="1356715"/>
            </a:xfrm>
            <a:prstGeom prst="rect">
              <a:avLst/>
            </a:prstGeom>
            <a:noFill/>
          </p:spPr>
        </p:pic>
      </p:grpSp>
      <p:sp>
        <p:nvSpPr>
          <p:cNvPr id="42" name="Rectangle 41"/>
          <p:cNvSpPr/>
          <p:nvPr/>
        </p:nvSpPr>
        <p:spPr>
          <a:xfrm>
            <a:off x="5339742" y="4451467"/>
            <a:ext cx="1712993" cy="969355"/>
          </a:xfrm>
          <a:prstGeom prst="rect">
            <a:avLst/>
          </a:prstGeom>
        </p:spPr>
        <p:txBody>
          <a:bodyPr wrap="square" lIns="45720" tIns="18288" rIns="0" bIns="18288" anchor="ctr" anchorCtr="0">
            <a:noAutofit/>
          </a:bodyPr>
          <a:lstStyle/>
          <a:p>
            <a:r>
              <a:rPr lang="fr-FR" sz="1100" dirty="0" smtClean="0">
                <a:latin typeface="Century Gothic"/>
                <a:cs typeface="Century Gothic"/>
              </a:rPr>
              <a:t>Le </a:t>
            </a:r>
            <a:r>
              <a:rPr lang="fr-FR" sz="1100" b="1" dirty="0" smtClean="0">
                <a:latin typeface="Century Gothic"/>
                <a:cs typeface="Century Gothic"/>
              </a:rPr>
              <a:t>coût</a:t>
            </a:r>
            <a:r>
              <a:rPr lang="fr-FR" sz="1100" dirty="0" smtClean="0">
                <a:latin typeface="Century Gothic"/>
                <a:cs typeface="Century Gothic"/>
              </a:rPr>
              <a:t> de la dégradation de </a:t>
            </a:r>
            <a:r>
              <a:rPr lang="fr-FR" sz="1100" b="1" dirty="0" smtClean="0">
                <a:latin typeface="Century Gothic"/>
                <a:cs typeface="Century Gothic"/>
              </a:rPr>
              <a:t>l’environnement</a:t>
            </a:r>
            <a:r>
              <a:rPr lang="fr-FR" sz="1100" dirty="0" smtClean="0">
                <a:latin typeface="Century Gothic"/>
                <a:cs typeface="Century Gothic"/>
              </a:rPr>
              <a:t> est de </a:t>
            </a:r>
            <a:r>
              <a:rPr lang="fr-FR" sz="1100" b="1" dirty="0" smtClean="0">
                <a:latin typeface="Century Gothic"/>
                <a:cs typeface="Century Gothic"/>
              </a:rPr>
              <a:t>2,7% du PIB </a:t>
            </a:r>
            <a:endParaRPr lang="fr-FR" sz="1100" b="1" dirty="0">
              <a:latin typeface="Century Gothic"/>
              <a:cs typeface="Century Gothic"/>
            </a:endParaRPr>
          </a:p>
        </p:txBody>
      </p:sp>
      <p:pic>
        <p:nvPicPr>
          <p:cNvPr id="49" name="Picture 8" descr="http://freeiconbox.com/icon/256/17447.png"/>
          <p:cNvPicPr>
            <a:picLocks noChangeAspect="1" noChangeArrowheads="1"/>
          </p:cNvPicPr>
          <p:nvPr/>
        </p:nvPicPr>
        <p:blipFill>
          <a:blip r:embed="rId15"/>
          <a:srcRect l="31703" t="10728" r="32894" b="6666"/>
          <a:stretch>
            <a:fillRect/>
          </a:stretch>
        </p:blipFill>
        <p:spPr bwMode="auto">
          <a:xfrm>
            <a:off x="280041" y="5018796"/>
            <a:ext cx="154044" cy="359434"/>
          </a:xfrm>
          <a:prstGeom prst="rect">
            <a:avLst/>
          </a:prstGeom>
          <a:noFill/>
        </p:spPr>
      </p:pic>
      <p:pic>
        <p:nvPicPr>
          <p:cNvPr id="50" name="Picture 8" descr="http://freeiconbox.com/icon/256/17447.png"/>
          <p:cNvPicPr>
            <a:picLocks noChangeAspect="1" noChangeArrowheads="1"/>
          </p:cNvPicPr>
          <p:nvPr/>
        </p:nvPicPr>
        <p:blipFill>
          <a:blip r:embed="rId15"/>
          <a:srcRect l="31703" t="10728" r="32894" b="6666"/>
          <a:stretch>
            <a:fillRect/>
          </a:stretch>
        </p:blipFill>
        <p:spPr bwMode="auto">
          <a:xfrm>
            <a:off x="494740" y="5018796"/>
            <a:ext cx="154044" cy="359434"/>
          </a:xfrm>
          <a:prstGeom prst="rect">
            <a:avLst/>
          </a:prstGeom>
          <a:noFill/>
        </p:spPr>
      </p:pic>
      <p:pic>
        <p:nvPicPr>
          <p:cNvPr id="51" name="Picture 8" descr="http://freeiconbox.com/icon/256/17447.png"/>
          <p:cNvPicPr>
            <a:picLocks noChangeAspect="1" noChangeArrowheads="1"/>
          </p:cNvPicPr>
          <p:nvPr/>
        </p:nvPicPr>
        <p:blipFill>
          <a:blip r:embed="rId15"/>
          <a:srcRect l="31703" t="10728" r="32894" b="6666"/>
          <a:stretch>
            <a:fillRect/>
          </a:stretch>
        </p:blipFill>
        <p:spPr bwMode="auto">
          <a:xfrm>
            <a:off x="696739" y="5018796"/>
            <a:ext cx="154044" cy="359434"/>
          </a:xfrm>
          <a:prstGeom prst="rect">
            <a:avLst/>
          </a:prstGeom>
          <a:noFill/>
        </p:spPr>
      </p:pic>
      <p:pic>
        <p:nvPicPr>
          <p:cNvPr id="52" name="Picture 8" descr="http://freeiconbox.com/icon/256/17447.png"/>
          <p:cNvPicPr>
            <a:picLocks noChangeAspect="1" noChangeArrowheads="1"/>
          </p:cNvPicPr>
          <p:nvPr/>
        </p:nvPicPr>
        <p:blipFill>
          <a:blip r:embed="rId15"/>
          <a:srcRect l="31703" t="10728" r="32894" b="6666"/>
          <a:stretch>
            <a:fillRect/>
          </a:stretch>
        </p:blipFill>
        <p:spPr bwMode="auto">
          <a:xfrm>
            <a:off x="282978" y="4620334"/>
            <a:ext cx="154044" cy="359434"/>
          </a:xfrm>
          <a:prstGeom prst="rect">
            <a:avLst/>
          </a:prstGeom>
          <a:noFill/>
        </p:spPr>
      </p:pic>
      <p:pic>
        <p:nvPicPr>
          <p:cNvPr id="53" name="Picture 8" descr="http://freeiconbox.com/icon/256/17447.png"/>
          <p:cNvPicPr>
            <a:picLocks noChangeAspect="1" noChangeArrowheads="1"/>
          </p:cNvPicPr>
          <p:nvPr/>
        </p:nvPicPr>
        <p:blipFill>
          <a:blip r:embed="rId15"/>
          <a:srcRect l="31703" t="10728" r="32894" b="6666"/>
          <a:stretch>
            <a:fillRect/>
          </a:stretch>
        </p:blipFill>
        <p:spPr bwMode="auto">
          <a:xfrm>
            <a:off x="497677" y="4620334"/>
            <a:ext cx="154044" cy="359434"/>
          </a:xfrm>
          <a:prstGeom prst="rect">
            <a:avLst/>
          </a:prstGeom>
          <a:noFill/>
        </p:spPr>
      </p:pic>
      <p:pic>
        <p:nvPicPr>
          <p:cNvPr id="54" name="Picture 8" descr="http://freeiconbox.com/icon/256/17447.png"/>
          <p:cNvPicPr>
            <a:picLocks noChangeAspect="1" noChangeArrowheads="1"/>
          </p:cNvPicPr>
          <p:nvPr/>
        </p:nvPicPr>
        <p:blipFill>
          <a:blip r:embed="rId15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31703" t="10728" r="32894" b="6666"/>
          <a:stretch>
            <a:fillRect/>
          </a:stretch>
        </p:blipFill>
        <p:spPr bwMode="auto">
          <a:xfrm>
            <a:off x="699675" y="4620334"/>
            <a:ext cx="154044" cy="359434"/>
          </a:xfrm>
          <a:prstGeom prst="rect">
            <a:avLst/>
          </a:prstGeom>
          <a:noFill/>
        </p:spPr>
      </p:pic>
      <p:sp>
        <p:nvSpPr>
          <p:cNvPr id="55" name="Rectangle 54"/>
          <p:cNvSpPr/>
          <p:nvPr/>
        </p:nvSpPr>
        <p:spPr>
          <a:xfrm>
            <a:off x="971147" y="4672341"/>
            <a:ext cx="138841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 smtClean="0">
                <a:latin typeface="Century Gothic"/>
                <a:cs typeface="Century Gothic"/>
              </a:rPr>
              <a:t>Une personne sur 6, en dessous du </a:t>
            </a:r>
            <a:r>
              <a:rPr lang="fr-FR" sz="1100" b="1" dirty="0" smtClean="0">
                <a:latin typeface="Century Gothic"/>
                <a:cs typeface="Century Gothic"/>
              </a:rPr>
              <a:t>seuil de pauvreté</a:t>
            </a:r>
            <a:endParaRPr lang="fr-FR" sz="1100" b="1" dirty="0">
              <a:latin typeface="Century Gothic"/>
              <a:cs typeface="Century Gothic"/>
            </a:endParaRPr>
          </a:p>
        </p:txBody>
      </p:sp>
      <p:pic>
        <p:nvPicPr>
          <p:cNvPr id="56" name="Image 55" descr="C:\Users\B.Atef.MDCIPASTEUR\Desktop\IDR\IDR2015.jpg"/>
          <p:cNvPicPr/>
          <p:nvPr/>
        </p:nvPicPr>
        <p:blipFill>
          <a:blip r:embed="rId16" cstate="print"/>
          <a:srcRect l="15464" t="11516" r="8763" b="8253"/>
          <a:stretch>
            <a:fillRect/>
          </a:stretch>
        </p:blipFill>
        <p:spPr bwMode="auto">
          <a:xfrm>
            <a:off x="6324657" y="2076450"/>
            <a:ext cx="828675" cy="1438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Rectangle 45"/>
          <p:cNvSpPr/>
          <p:nvPr/>
        </p:nvSpPr>
        <p:spPr>
          <a:xfrm>
            <a:off x="5314950" y="1704031"/>
            <a:ext cx="1164227" cy="144655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fr-FR" sz="1100" b="1" dirty="0">
                <a:latin typeface="Century Gothic"/>
                <a:cs typeface="Century Gothic"/>
              </a:rPr>
              <a:t>L</a:t>
            </a:r>
            <a:r>
              <a:rPr lang="fr-FR" sz="1100" b="1" dirty="0" smtClean="0">
                <a:latin typeface="Century Gothic"/>
                <a:cs typeface="Century Gothic"/>
              </a:rPr>
              <a:t>'Indice de Développement Régional </a:t>
            </a:r>
            <a:r>
              <a:rPr lang="fr-FR" sz="1100" dirty="0" smtClean="0">
                <a:latin typeface="Century Gothic"/>
                <a:cs typeface="Century Gothic"/>
              </a:rPr>
              <a:t>fortement </a:t>
            </a:r>
            <a:r>
              <a:rPr lang="fr-FR" sz="1100" b="1" dirty="0" smtClean="0">
                <a:latin typeface="Century Gothic"/>
                <a:cs typeface="Century Gothic"/>
              </a:rPr>
              <a:t>inégal</a:t>
            </a:r>
            <a:r>
              <a:rPr lang="fr-FR" sz="1100" dirty="0" smtClean="0">
                <a:latin typeface="Century Gothic"/>
                <a:cs typeface="Century Gothic"/>
              </a:rPr>
              <a:t> entre régions côtières et  les régions </a:t>
            </a:r>
          </a:p>
          <a:p>
            <a:r>
              <a:rPr lang="fr-FR" sz="1100" dirty="0" smtClean="0">
                <a:latin typeface="Century Gothic"/>
                <a:cs typeface="Century Gothic"/>
              </a:rPr>
              <a:t>intérieures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265350" y="1655726"/>
            <a:ext cx="1865376" cy="1885609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91440" rIns="91440" bIns="91440" numCol="1" rtlCol="0" anchor="t" anchorCtr="0" compatLnSpc="1">
            <a:prstTxWarp prst="textNoShape">
              <a:avLst/>
            </a:prstTxWarp>
          </a:bodyPr>
          <a:lstStyle/>
          <a:p>
            <a:pPr marL="119063" lvl="0" indent="-119063" eaLnBrk="0" hangingPunct="0">
              <a:buClr>
                <a:srgbClr val="00B050"/>
              </a:buClr>
              <a:buFont typeface="Arial" pitchFamily="34" charset="0"/>
              <a:buChar char="+"/>
            </a:pPr>
            <a:endParaRPr lang="fr-FR" sz="1100" dirty="0" smtClean="0">
              <a:solidFill>
                <a:srgbClr val="000000"/>
              </a:solidFill>
              <a:latin typeface="Century Gothic"/>
              <a:ea typeface="Calibri" pitchFamily="34" charset="0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708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248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3&quot;/&gt;&lt;m_chGroupingSymbol17909&gt;.&lt;/m_chGroupingSymbol17909&gt;&lt;m_strSuffix17909&gt;%&lt;/m_strSuffix17909&gt;&lt;/m_precDefaultPercent&gt;&lt;m_precDefaultDate&gt;&lt;m_bNumberIsYear val=&quot;0&quot;/&gt;&lt;m_strFormatTime&gt;%d/%m/%Y&lt;/m_strFormatTime&gt;&lt;/m_precDefaultDate&gt;&lt;m_precDefaultYear/&gt;&lt;m_precDefaultQuarter/&gt;&lt;m_precDefaultMonth/&gt;&lt;m_precDefaultWeek/&gt;&lt;m_precDefaultDay/&gt;&lt;m_mruColor&gt;&lt;m_vecMRU length=&quot;8&quot;&gt;&lt;elem m_fUsage=&quot;8.30973745464383210000E+000&quot;&gt;&lt;m_msothmcolidx val=&quot;0&quot;/&gt;&lt;m_rgb r=&quot;ff&quot; g=&quot;75&quot; b=&quot;75&quot;/&gt;&lt;m_ppcolschidx tagver0=&quot;23004&quot; tagname0=&quot;m_ppcolschidxUNRECOGNIZED&quot; val=&quot;0&quot;/&gt;&lt;m_nBrightness val=&quot;0&quot;/&gt;&lt;/elem&gt;&lt;elem m_fUsage=&quot;1.19956567290724390000E+000&quot;&gt;&lt;m_msothmcolidx val=&quot;0&quot;/&gt;&lt;m_rgb r=&quot;f3&quot; g=&quot;60&quot; b=&quot;2e&quot;/&gt;&lt;m_ppcolschidx tagver0=&quot;23004&quot; tagname0=&quot;m_ppcolschidxUNRECOGNIZED&quot; val=&quot;0&quot;/&gt;&lt;m_nBrightness val=&quot;0&quot;/&gt;&lt;/elem&gt;&lt;elem m_fUsage=&quot;2.54186582832900130000E-001&quot;&gt;&lt;m_msothmcolidx val=&quot;0&quot;/&gt;&lt;m_rgb r=&quot;ff&quot; g=&quot;bf&quot; b=&quot;bf&quot;/&gt;&lt;m_ppcolschidx tagver0=&quot;23004&quot; tagname0=&quot;m_ppcolschidxUNRECOGNIZED&quot; val=&quot;0&quot;/&gt;&lt;m_nBrightness val=&quot;0&quot;/&gt;&lt;/elem&gt;&lt;elem m_fUsage=&quot;1.25764528170552230000E-001&quot;&gt;&lt;m_msothmcolidx val=&quot;0&quot;/&gt;&lt;m_rgb r=&quot;c8&quot; g=&quot;0&quot; b=&quot;0&quot;/&gt;&lt;m_ppcolschidx tagver0=&quot;23004&quot; tagname0=&quot;m_ppcolschidxUNRECOGNIZED&quot; val=&quot;0&quot;/&gt;&lt;m_nBrightness val=&quot;0&quot;/&gt;&lt;/elem&gt;&lt;elem m_fUsage=&quot;5.67485446823562880000E-002&quot;&gt;&lt;m_msothmcolidx val=&quot;0&quot;/&gt;&lt;m_rgb r=&quot;fb&quot; g=&quot;ac&quot; b=&quot;95&quot;/&gt;&lt;m_ppcolschidx tagver0=&quot;23004&quot; tagname0=&quot;m_ppcolschidxUNRECOGNIZED&quot; val=&quot;0&quot;/&gt;&lt;m_nBrightness val=&quot;0&quot;/&gt;&lt;/elem&gt;&lt;elem m_fUsage=&quot;3.49577922805863820000E-002&quot;&gt;&lt;m_msothmcolidx val=&quot;0&quot;/&gt;&lt;m_rgb r=&quot;0&quot; g=&quot;b0&quot; b=&quot;f0&quot;/&gt;&lt;m_ppcolschidx tagver0=&quot;23004&quot; tagname0=&quot;m_ppcolschidxUNRECOGNIZED&quot; val=&quot;0&quot;/&gt;&lt;m_nBrightness val=&quot;0&quot;/&gt;&lt;/elem&gt;&lt;elem m_fUsage=&quot;1.08984199334494040000E-002&quot;&gt;&lt;m_msothmcolidx val=&quot;0&quot;/&gt;&lt;m_rgb r=&quot;fc&quot; g=&quot;ba&quot; b=&quot;21&quot;/&gt;&lt;m_ppcolschidx tagver0=&quot;23004&quot; tagname0=&quot;m_ppcolschidxUNRECOGNIZED&quot; val=&quot;0&quot;/&gt;&lt;m_nBrightness val=&quot;0&quot;/&gt;&lt;/elem&gt;&lt;elem m_fUsage=&quot;1.87521706690474650000E-003&quot;&gt;&lt;m_msothmcolidx val=&quot;0&quot;/&gt;&lt;m_rgb r=&quot;0&quot; g=&quot;b0&quot; b=&quot;50&quot;/&gt;&lt;m_ppcolschidx tagver0=&quot;23004&quot; tagname0=&quot;m_ppcolschidxUNRECOGNIZED&quot; val=&quot;0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FX0UIp1906M452mV5UWe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xLpwW3Uv0yM3Rkvo9tlr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rlw10k8q0GnB8Wz9lARB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KVe.47Y30uqKFXqm0DeF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H2Vhe5C8kq6e4weUrar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iuHcgpDYUO72NeFenHmC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 BOX 5" val="[Presentation subtitle]"/>
  <p:tag name="SLIDETYPE" val="Title"/>
  <p:tag name="RECTANGLE 2" val="[Project name] - [Date]&#10;"/>
  <p:tag name="TEXT BOX 3" val="STRICTLY CONFIDENTIAL"/>
  <p:tag name="RECTANGLE 4" val="[Presentation title]"/>
  <p:tag name="RECTANGLE 5" val="[Presentation subtitle]"/>
  <p:tag name="TEXT BOX 6" val="Client’s logo&#10;if needed"/>
  <p:tag name="TEXT BOX 9" val="[DRAFT] "/>
  <p:tag name="PAGE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nTdGnWIakWdez.U74LZi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nTdGnWIakWdez.U74LZi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nTdGnWIakWdez.U74LZi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nTdGnWIakWdez.U74LZi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nTdGnWIakWdez.U74LZi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nTdGnWIakWdez.U74LZig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t9gedv1sUW6J.cTqMLPe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umu consulting ppt template">
  <a:themeElements>
    <a:clrScheme name="Custom 5">
      <a:dk1>
        <a:srgbClr val="000000"/>
      </a:dk1>
      <a:lt1>
        <a:srgbClr val="FFFFFF"/>
      </a:lt1>
      <a:dk2>
        <a:srgbClr val="980F39"/>
      </a:dk2>
      <a:lt2>
        <a:srgbClr val="E51B2E"/>
      </a:lt2>
      <a:accent1>
        <a:srgbClr val="A9ABAF"/>
      </a:accent1>
      <a:accent2>
        <a:srgbClr val="B0CA91"/>
      </a:accent2>
      <a:accent3>
        <a:srgbClr val="FFFFFF"/>
      </a:accent3>
      <a:accent4>
        <a:srgbClr val="000000"/>
      </a:accent4>
      <a:accent5>
        <a:srgbClr val="86C0F1"/>
      </a:accent5>
      <a:accent6>
        <a:srgbClr val="D8D8D8"/>
      </a:accent6>
      <a:hlink>
        <a:srgbClr val="E51B2E"/>
      </a:hlink>
      <a:folHlink>
        <a:srgbClr val="B0CA91"/>
      </a:folHlink>
    </a:clrScheme>
    <a:fontScheme name="Code d'investissment">
      <a:majorFont>
        <a:latin typeface="Simplified Arabic"/>
        <a:ea typeface=""/>
        <a:cs typeface="Simplified Arabic"/>
      </a:majorFont>
      <a:minorFont>
        <a:latin typeface="Simplified Arabic"/>
        <a:ea typeface=""/>
        <a:cs typeface="Simplified Arab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38038</TotalTime>
  <Words>6316</Words>
  <Application>Microsoft Office PowerPoint</Application>
  <PresentationFormat>Affichage à l'écran (4:3)</PresentationFormat>
  <Paragraphs>1103</Paragraphs>
  <Slides>49</Slides>
  <Notes>2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49</vt:i4>
      </vt:variant>
    </vt:vector>
  </HeadingPairs>
  <TitlesOfParts>
    <vt:vector size="60" baseType="lpstr">
      <vt:lpstr>ＭＳ Ｐゴシック</vt:lpstr>
      <vt:lpstr>Arial</vt:lpstr>
      <vt:lpstr>Calibri</vt:lpstr>
      <vt:lpstr>Century Gothic</vt:lpstr>
      <vt:lpstr>Simplified Arabic</vt:lpstr>
      <vt:lpstr>Symbol</vt:lpstr>
      <vt:lpstr>Times New Roman</vt:lpstr>
      <vt:lpstr>Wingdings</vt:lpstr>
      <vt:lpstr>Numu consulting ppt template</vt:lpstr>
      <vt:lpstr>think-cell Slide</vt:lpstr>
      <vt:lpstr>Chart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Swicorp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Raja Boulabiar</dc:creator>
  <cp:lastModifiedBy>Atef Borchani</cp:lastModifiedBy>
  <cp:revision>6805</cp:revision>
  <cp:lastPrinted>2016-06-22T05:27:44Z</cp:lastPrinted>
  <dcterms:created xsi:type="dcterms:W3CDTF">2012-11-06T13:55:01Z</dcterms:created>
  <dcterms:modified xsi:type="dcterms:W3CDTF">2017-04-19T16:05:46Z</dcterms:modified>
</cp:coreProperties>
</file>